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5"/>
  </p:notesMasterIdLst>
  <p:handoutMasterIdLst>
    <p:handoutMasterId r:id="rId56"/>
  </p:handoutMasterIdLst>
  <p:sldIdLst>
    <p:sldId id="877" r:id="rId3"/>
    <p:sldId id="500" r:id="rId4"/>
    <p:sldId id="786" r:id="rId5"/>
    <p:sldId id="791" r:id="rId6"/>
    <p:sldId id="906" r:id="rId7"/>
    <p:sldId id="912" r:id="rId8"/>
    <p:sldId id="948" r:id="rId9"/>
    <p:sldId id="913" r:id="rId10"/>
    <p:sldId id="938" r:id="rId11"/>
    <p:sldId id="919" r:id="rId12"/>
    <p:sldId id="940" r:id="rId13"/>
    <p:sldId id="939" r:id="rId14"/>
    <p:sldId id="941" r:id="rId15"/>
    <p:sldId id="942" r:id="rId16"/>
    <p:sldId id="943" r:id="rId17"/>
    <p:sldId id="929" r:id="rId18"/>
    <p:sldId id="944" r:id="rId19"/>
    <p:sldId id="945" r:id="rId20"/>
    <p:sldId id="920" r:id="rId21"/>
    <p:sldId id="946" r:id="rId22"/>
    <p:sldId id="921" r:id="rId23"/>
    <p:sldId id="947" r:id="rId24"/>
    <p:sldId id="922" r:id="rId25"/>
    <p:sldId id="949" r:id="rId26"/>
    <p:sldId id="950" r:id="rId27"/>
    <p:sldId id="951" r:id="rId28"/>
    <p:sldId id="914" r:id="rId29"/>
    <p:sldId id="923" r:id="rId30"/>
    <p:sldId id="952" r:id="rId31"/>
    <p:sldId id="925" r:id="rId32"/>
    <p:sldId id="954" r:id="rId33"/>
    <p:sldId id="953" r:id="rId34"/>
    <p:sldId id="955" r:id="rId35"/>
    <p:sldId id="956" r:id="rId36"/>
    <p:sldId id="957" r:id="rId37"/>
    <p:sldId id="915" r:id="rId38"/>
    <p:sldId id="917" r:id="rId39"/>
    <p:sldId id="958" r:id="rId40"/>
    <p:sldId id="959" r:id="rId41"/>
    <p:sldId id="960" r:id="rId42"/>
    <p:sldId id="961" r:id="rId43"/>
    <p:sldId id="926" r:id="rId44"/>
    <p:sldId id="927" r:id="rId45"/>
    <p:sldId id="928" r:id="rId46"/>
    <p:sldId id="882" r:id="rId47"/>
    <p:sldId id="883" r:id="rId48"/>
    <p:sldId id="884" r:id="rId49"/>
    <p:sldId id="885" r:id="rId50"/>
    <p:sldId id="930" r:id="rId51"/>
    <p:sldId id="931" r:id="rId52"/>
    <p:sldId id="932" r:id="rId53"/>
    <p:sldId id="933" r:id="rId5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89277" autoAdjust="0"/>
  </p:normalViewPr>
  <p:slideViewPr>
    <p:cSldViewPr snapToGrid="0">
      <p:cViewPr varScale="1">
        <p:scale>
          <a:sx n="70" d="100"/>
          <a:sy n="70" d="100"/>
        </p:scale>
        <p:origin x="1098"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1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49.xml"/><Relationship Id="rId21" Type="http://schemas.openxmlformats.org/officeDocument/2006/relationships/slide" Target="slides/slide26.xml"/><Relationship Id="rId34" Type="http://schemas.openxmlformats.org/officeDocument/2006/relationships/slide" Target="slides/slide41.xml"/><Relationship Id="rId42" Type="http://schemas.openxmlformats.org/officeDocument/2006/relationships/slide" Target="slides/slide52.xml"/><Relationship Id="rId7" Type="http://schemas.openxmlformats.org/officeDocument/2006/relationships/slide" Target="slides/slide12.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5.xml"/><Relationship Id="rId41" Type="http://schemas.openxmlformats.org/officeDocument/2006/relationships/slide" Target="slides/slide51.xml"/><Relationship Id="rId1" Type="http://schemas.openxmlformats.org/officeDocument/2006/relationships/slide" Target="slides/slide5.xml"/><Relationship Id="rId6" Type="http://schemas.openxmlformats.org/officeDocument/2006/relationships/slide" Target="slides/slide11.xml"/><Relationship Id="rId11" Type="http://schemas.openxmlformats.org/officeDocument/2006/relationships/slide" Target="slides/slide16.xml"/><Relationship Id="rId24" Type="http://schemas.openxmlformats.org/officeDocument/2006/relationships/slide" Target="slides/slide30.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50.xml"/><Relationship Id="rId5" Type="http://schemas.openxmlformats.org/officeDocument/2006/relationships/slide" Target="slides/slide10.xml"/><Relationship Id="rId15" Type="http://schemas.openxmlformats.org/officeDocument/2006/relationships/slide" Target="slides/slide20.xml"/><Relationship Id="rId23" Type="http://schemas.openxmlformats.org/officeDocument/2006/relationships/slide" Target="slides/slide29.xml"/><Relationship Id="rId28" Type="http://schemas.openxmlformats.org/officeDocument/2006/relationships/slide" Target="slides/slide34.xml"/><Relationship Id="rId36" Type="http://schemas.openxmlformats.org/officeDocument/2006/relationships/slide" Target="slides/slide43.xml"/><Relationship Id="rId10" Type="http://schemas.openxmlformats.org/officeDocument/2006/relationships/slide" Target="slides/slide15.xml"/><Relationship Id="rId19" Type="http://schemas.openxmlformats.org/officeDocument/2006/relationships/slide" Target="slides/slide24.xml"/><Relationship Id="rId31" Type="http://schemas.openxmlformats.org/officeDocument/2006/relationships/slide" Target="slides/slide38.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7.xml"/><Relationship Id="rId35" Type="http://schemas.openxmlformats.org/officeDocument/2006/relationships/slide" Target="slides/slide42.xml"/><Relationship Id="rId8" Type="http://schemas.openxmlformats.org/officeDocument/2006/relationships/slide" Target="slides/slide13.xml"/><Relationship Id="rId3" Type="http://schemas.openxmlformats.org/officeDocument/2006/relationships/slide" Target="slides/slide7.xml"/><Relationship Id="rId12" Type="http://schemas.openxmlformats.org/officeDocument/2006/relationships/slide" Target="slides/slide17.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40.xml"/><Relationship Id="rId38"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1</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71565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49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12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1068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7297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984562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56168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156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93689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a:t>
            </a:r>
            <a:r>
              <a:rPr lang="en-US" baseline="0" dirty="0" smtClean="0">
                <a:latin typeface="Arial" charset="0"/>
              </a:rPr>
              <a:t> – LANs and WANs</a:t>
            </a:r>
            <a:endParaRPr lang="en-US" dirty="0" smtClean="0"/>
          </a:p>
        </p:txBody>
      </p:sp>
    </p:spTree>
    <p:extLst>
      <p:ext uri="{BB962C8B-B14F-4D97-AF65-F5344CB8AC3E}">
        <p14:creationId xmlns:p14="http://schemas.microsoft.com/office/powerpoint/2010/main" val="415740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2</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Explore the Network</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a:t>
            </a:r>
            <a:r>
              <a:rPr lang="en-US" baseline="0" dirty="0" smtClean="0">
                <a:latin typeface="Arial" charset="0"/>
              </a:rPr>
              <a:t> – LANs and WANs</a:t>
            </a:r>
            <a:endParaRPr lang="en-US" dirty="0" smtClean="0"/>
          </a:p>
        </p:txBody>
      </p:sp>
    </p:spTree>
    <p:extLst>
      <p:ext uri="{BB962C8B-B14F-4D97-AF65-F5344CB8AC3E}">
        <p14:creationId xmlns:p14="http://schemas.microsoft.com/office/powerpoint/2010/main" val="56630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1.2.3</a:t>
            </a:r>
            <a:r>
              <a:rPr lang="en-US" baseline="0" dirty="0" smtClean="0">
                <a:latin typeface="Arial" charset="0"/>
              </a:rPr>
              <a:t> – The Internet, Intranets, and Extranets</a:t>
            </a:r>
            <a:endParaRPr lang="en-US" dirty="0" smtClean="0"/>
          </a:p>
        </p:txBody>
      </p:sp>
    </p:spTree>
    <p:extLst>
      <p:ext uri="{BB962C8B-B14F-4D97-AF65-F5344CB8AC3E}">
        <p14:creationId xmlns:p14="http://schemas.microsoft.com/office/powerpoint/2010/main" val="3072845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1.2.3</a:t>
            </a:r>
            <a:r>
              <a:rPr lang="en-US" baseline="0" dirty="0" smtClean="0">
                <a:latin typeface="Arial" charset="0"/>
              </a:rPr>
              <a:t> – The Internet, Intranets, and Extranets</a:t>
            </a:r>
            <a:endParaRPr lang="en-US" dirty="0" smtClean="0"/>
          </a:p>
        </p:txBody>
      </p:sp>
    </p:spTree>
    <p:extLst>
      <p:ext uri="{BB962C8B-B14F-4D97-AF65-F5344CB8AC3E}">
        <p14:creationId xmlns:p14="http://schemas.microsoft.com/office/powerpoint/2010/main" val="371624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a:t>
            </a:r>
            <a:r>
              <a:rPr lang="en-US" baseline="0" dirty="0" smtClean="0">
                <a:latin typeface="Arial" charset="0"/>
              </a:rPr>
              <a:t> – Internet Connections</a:t>
            </a:r>
            <a:endParaRPr lang="en-US" dirty="0" smtClean="0"/>
          </a:p>
        </p:txBody>
      </p:sp>
    </p:spTree>
    <p:extLst>
      <p:ext uri="{BB962C8B-B14F-4D97-AF65-F5344CB8AC3E}">
        <p14:creationId xmlns:p14="http://schemas.microsoft.com/office/powerpoint/2010/main" val="3379691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a:t>
            </a:r>
            <a:r>
              <a:rPr lang="en-US" baseline="0" dirty="0" smtClean="0">
                <a:latin typeface="Arial" charset="0"/>
              </a:rPr>
              <a:t> – Internet Connections</a:t>
            </a:r>
            <a:endParaRPr lang="en-US" dirty="0" smtClean="0"/>
          </a:p>
        </p:txBody>
      </p:sp>
    </p:spTree>
    <p:extLst>
      <p:ext uri="{BB962C8B-B14F-4D97-AF65-F5344CB8AC3E}">
        <p14:creationId xmlns:p14="http://schemas.microsoft.com/office/powerpoint/2010/main" val="23307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a:t>
            </a:r>
            <a:r>
              <a:rPr lang="en-US" baseline="0" dirty="0" smtClean="0">
                <a:latin typeface="Arial" charset="0"/>
              </a:rPr>
              <a:t> – Internet Connections</a:t>
            </a:r>
            <a:endParaRPr lang="en-US" dirty="0" smtClean="0"/>
          </a:p>
        </p:txBody>
      </p:sp>
    </p:spTree>
    <p:extLst>
      <p:ext uri="{BB962C8B-B14F-4D97-AF65-F5344CB8AC3E}">
        <p14:creationId xmlns:p14="http://schemas.microsoft.com/office/powerpoint/2010/main" val="113704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Globally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a:t>
            </a:r>
            <a:r>
              <a:rPr lang="en-US" baseline="0" dirty="0" smtClean="0">
                <a:latin typeface="Arial" charset="0"/>
              </a:rPr>
              <a:t> – Network Today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14389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Explore the Network</a:t>
            </a:r>
            <a:endParaRPr lang="en-GB" b="0" dirty="0"/>
          </a:p>
        </p:txBody>
      </p:sp>
    </p:spTree>
    <p:extLst>
      <p:ext uri="{BB962C8B-B14F-4D97-AF65-F5344CB8AC3E}">
        <p14:creationId xmlns:p14="http://schemas.microsoft.com/office/powerpoint/2010/main" val="1388080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1.3.1</a:t>
            </a:r>
            <a:r>
              <a:rPr lang="en-US" baseline="0" dirty="0" smtClean="0">
                <a:latin typeface="Arial" charset="0"/>
              </a:rPr>
              <a:t> – Converged Networks</a:t>
            </a:r>
            <a:endParaRPr lang="en-US" dirty="0" smtClean="0"/>
          </a:p>
        </p:txBody>
      </p:sp>
    </p:spTree>
    <p:extLst>
      <p:ext uri="{BB962C8B-B14F-4D97-AF65-F5344CB8AC3E}">
        <p14:creationId xmlns:p14="http://schemas.microsoft.com/office/powerpoint/2010/main" val="2664185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1.3.1</a:t>
            </a:r>
            <a:r>
              <a:rPr lang="en-US" baseline="0" dirty="0" smtClean="0">
                <a:latin typeface="Arial" charset="0"/>
              </a:rPr>
              <a:t> – Converged Networks</a:t>
            </a:r>
            <a:endParaRPr lang="en-US" dirty="0" smtClean="0"/>
          </a:p>
        </p:txBody>
      </p:sp>
    </p:spTree>
    <p:extLst>
      <p:ext uri="{BB962C8B-B14F-4D97-AF65-F5344CB8AC3E}">
        <p14:creationId xmlns:p14="http://schemas.microsoft.com/office/powerpoint/2010/main" val="324337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1.3.2</a:t>
            </a:r>
            <a:r>
              <a:rPr lang="en-US" baseline="0" dirty="0" smtClean="0">
                <a:latin typeface="Arial" charset="0"/>
              </a:rPr>
              <a:t> – Reliable Network</a:t>
            </a:r>
            <a:endParaRPr lang="en-US" dirty="0" smtClean="0"/>
          </a:p>
        </p:txBody>
      </p:sp>
    </p:spTree>
    <p:extLst>
      <p:ext uri="{BB962C8B-B14F-4D97-AF65-F5344CB8AC3E}">
        <p14:creationId xmlns:p14="http://schemas.microsoft.com/office/powerpoint/2010/main" val="1372325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1.3.2</a:t>
            </a:r>
            <a:r>
              <a:rPr lang="en-US" baseline="0" dirty="0" smtClean="0">
                <a:latin typeface="Arial" charset="0"/>
              </a:rPr>
              <a:t> – Reliable Network</a:t>
            </a:r>
            <a:endParaRPr lang="en-US" dirty="0" smtClean="0"/>
          </a:p>
        </p:txBody>
      </p:sp>
    </p:spTree>
    <p:extLst>
      <p:ext uri="{BB962C8B-B14F-4D97-AF65-F5344CB8AC3E}">
        <p14:creationId xmlns:p14="http://schemas.microsoft.com/office/powerpoint/2010/main" val="1180444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1.3.2</a:t>
            </a:r>
            <a:r>
              <a:rPr lang="en-US" baseline="0" dirty="0" smtClean="0">
                <a:latin typeface="Arial" charset="0"/>
              </a:rPr>
              <a:t> – Reliable Network</a:t>
            </a:r>
            <a:endParaRPr lang="en-US" dirty="0" smtClean="0"/>
          </a:p>
        </p:txBody>
      </p:sp>
    </p:spTree>
    <p:extLst>
      <p:ext uri="{BB962C8B-B14F-4D97-AF65-F5344CB8AC3E}">
        <p14:creationId xmlns:p14="http://schemas.microsoft.com/office/powerpoint/2010/main" val="86029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1.3.2</a:t>
            </a:r>
            <a:r>
              <a:rPr lang="en-US" baseline="0" dirty="0" smtClean="0">
                <a:latin typeface="Arial" charset="0"/>
              </a:rPr>
              <a:t> – Reliable Network</a:t>
            </a:r>
            <a:endParaRPr lang="en-US" dirty="0" smtClean="0"/>
          </a:p>
        </p:txBody>
      </p:sp>
    </p:spTree>
    <p:extLst>
      <p:ext uri="{BB962C8B-B14F-4D97-AF65-F5344CB8AC3E}">
        <p14:creationId xmlns:p14="http://schemas.microsoft.com/office/powerpoint/2010/main" val="336001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1.3.2</a:t>
            </a:r>
            <a:r>
              <a:rPr lang="en-US" baseline="0" dirty="0" smtClean="0">
                <a:latin typeface="Arial" charset="0"/>
              </a:rPr>
              <a:t> – Reliable Network</a:t>
            </a:r>
            <a:endParaRPr lang="en-US" dirty="0" smtClean="0"/>
          </a:p>
        </p:txBody>
      </p:sp>
    </p:spTree>
    <p:extLst>
      <p:ext uri="{BB962C8B-B14F-4D97-AF65-F5344CB8AC3E}">
        <p14:creationId xmlns:p14="http://schemas.microsoft.com/office/powerpoint/2010/main" val="1652463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a:t>
            </a:r>
            <a:r>
              <a:rPr lang="en-US" sz="1200" kern="1200" baseline="0" dirty="0" smtClean="0">
                <a:solidFill>
                  <a:schemeClr val="tx1"/>
                </a:solidFill>
                <a:latin typeface="Arial" charset="0"/>
                <a:ea typeface="ＭＳ Ｐゴシック" charset="0"/>
                <a:cs typeface="ＭＳ Ｐゴシック" charset="0"/>
              </a:rPr>
              <a:t> – The Network as a Platform</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1.3.2</a:t>
            </a:r>
            <a:r>
              <a:rPr lang="en-US" baseline="0" dirty="0" smtClean="0">
                <a:latin typeface="Arial" charset="0"/>
              </a:rPr>
              <a:t> – Reliable Network</a:t>
            </a:r>
            <a:endParaRPr lang="en-US" dirty="0" smtClean="0"/>
          </a:p>
        </p:txBody>
      </p:sp>
    </p:spTree>
    <p:extLst>
      <p:ext uri="{BB962C8B-B14F-4D97-AF65-F5344CB8AC3E}">
        <p14:creationId xmlns:p14="http://schemas.microsoft.com/office/powerpoint/2010/main" val="1101379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Explore the Network</a:t>
            </a:r>
            <a:endParaRPr lang="en-GB" b="0" dirty="0"/>
          </a:p>
        </p:txBody>
      </p:sp>
    </p:spTree>
    <p:extLst>
      <p:ext uri="{BB962C8B-B14F-4D97-AF65-F5344CB8AC3E}">
        <p14:creationId xmlns:p14="http://schemas.microsoft.com/office/powerpoint/2010/main" val="472873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1.4.1 – Network</a:t>
            </a:r>
            <a:r>
              <a:rPr lang="en-US" baseline="0" dirty="0" smtClean="0">
                <a:latin typeface="Arial" charset="0"/>
              </a:rPr>
              <a:t> Trends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03231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1.4.1 – Network</a:t>
            </a:r>
            <a:r>
              <a:rPr lang="en-US" baseline="0" dirty="0" smtClean="0">
                <a:latin typeface="Arial" charset="0"/>
              </a:rPr>
              <a:t> Trends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28493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1.4.1 – Network</a:t>
            </a:r>
            <a:r>
              <a:rPr lang="en-US" baseline="0" dirty="0" smtClean="0">
                <a:latin typeface="Arial" charset="0"/>
              </a:rPr>
              <a:t> Trends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33151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Explore the Network</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1.4.1 – Network</a:t>
            </a:r>
            <a:r>
              <a:rPr lang="en-US" baseline="0" dirty="0" smtClean="0">
                <a:latin typeface="Arial" charset="0"/>
              </a:rPr>
              <a:t> Trends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975021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1.4.1 – Network</a:t>
            </a:r>
            <a:r>
              <a:rPr lang="en-US" baseline="0" dirty="0" smtClean="0">
                <a:latin typeface="Arial" charset="0"/>
              </a:rPr>
              <a:t> Trends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27602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1.4.2</a:t>
            </a:r>
            <a:r>
              <a:rPr lang="en-US" baseline="0" dirty="0" smtClean="0">
                <a:latin typeface="Arial" charset="0"/>
              </a:rPr>
              <a:t> - </a:t>
            </a:r>
            <a:r>
              <a:rPr lang="en-US" dirty="0" smtClean="0">
                <a:latin typeface="Arial" charset="0"/>
              </a:rPr>
              <a:t>Networking Technologies for the Home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69467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1.4.3 – Network</a:t>
            </a:r>
            <a:r>
              <a:rPr lang="en-US" baseline="0" dirty="0" smtClean="0">
                <a:latin typeface="Arial" charset="0"/>
              </a:rPr>
              <a:t> Security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216757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a:t>
            </a:r>
            <a:r>
              <a:rPr lang="en-US" sz="1200" kern="1200" baseline="0" dirty="0" smtClean="0">
                <a:solidFill>
                  <a:schemeClr val="tx1"/>
                </a:solidFill>
                <a:latin typeface="Arial" charset="0"/>
                <a:ea typeface="ＭＳ Ｐゴシック" charset="0"/>
                <a:cs typeface="ＭＳ Ｐゴシック" charset="0"/>
              </a:rPr>
              <a:t> – The Changing Network Environment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1.4.4 – Network</a:t>
            </a:r>
            <a:r>
              <a:rPr lang="en-US" baseline="0" dirty="0" smtClean="0">
                <a:latin typeface="Arial" charset="0"/>
              </a:rPr>
              <a:t> Architecture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061742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Explore the Network</a:t>
            </a:r>
            <a:endParaRPr lang="en-GB" b="0" dirty="0"/>
          </a:p>
        </p:txBody>
      </p:sp>
    </p:spTree>
    <p:extLst>
      <p:ext uri="{BB962C8B-B14F-4D97-AF65-F5344CB8AC3E}">
        <p14:creationId xmlns:p14="http://schemas.microsoft.com/office/powerpoint/2010/main" val="2633365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smtClean="0">
                <a:solidFill>
                  <a:schemeClr val="tx1"/>
                </a:solidFill>
                <a:latin typeface="Arial" charset="0"/>
                <a:ea typeface="ＭＳ Ｐゴシック" charset="0"/>
                <a:cs typeface="ＭＳ Ｐゴシック" charset="0"/>
              </a:rPr>
              <a:t>1.5.1.3</a:t>
            </a:r>
            <a:r>
              <a:rPr lang="en-US" sz="1200" kern="1200" baseline="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 </a:t>
            </a:r>
            <a:r>
              <a:rPr lang="en-US" dirty="0" smtClean="0">
                <a:latin typeface="Arial" charset="0"/>
              </a:rPr>
              <a:t>Summary</a:t>
            </a:r>
            <a:endParaRPr lang="en-US" dirty="0"/>
          </a:p>
        </p:txBody>
      </p:sp>
    </p:spTree>
    <p:extLst>
      <p:ext uri="{BB962C8B-B14F-4D97-AF65-F5344CB8AC3E}">
        <p14:creationId xmlns:p14="http://schemas.microsoft.com/office/powerpoint/2010/main" val="1130828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48</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49</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1568313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55899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Globally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a:t>
            </a:r>
            <a:r>
              <a:rPr lang="en-US" baseline="0" dirty="0" smtClean="0">
                <a:latin typeface="Arial" charset="0"/>
              </a:rPr>
              <a:t> – Network Today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4035199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21403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 Connected</a:t>
            </a:r>
          </a:p>
          <a:p>
            <a:pPr>
              <a:lnSpc>
                <a:spcPct val="80000"/>
              </a:lnSpc>
              <a:buFontTx/>
              <a:buNone/>
            </a:pPr>
            <a:r>
              <a:rPr lang="en-US" dirty="0" smtClean="0">
                <a:latin typeface="Arial" charset="0"/>
              </a:rPr>
              <a:t>1.1.2 – Providing</a:t>
            </a:r>
            <a:r>
              <a:rPr lang="en-US" baseline="0" dirty="0" smtClean="0">
                <a:latin typeface="Arial" charset="0"/>
              </a:rPr>
              <a:t> Resources in a Network</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Globally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a:t>
            </a:r>
            <a:r>
              <a:rPr lang="en-US" baseline="0" dirty="0" smtClean="0">
                <a:latin typeface="Arial" charset="0"/>
              </a:rPr>
              <a:t> – Network Today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00280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8</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Explore the Network</a:t>
            </a:r>
            <a:endParaRPr lang="en-GB" b="0" dirty="0"/>
          </a:p>
        </p:txBody>
      </p:sp>
    </p:spTree>
    <p:extLst>
      <p:ext uri="{BB962C8B-B14F-4D97-AF65-F5344CB8AC3E}">
        <p14:creationId xmlns:p14="http://schemas.microsoft.com/office/powerpoint/2010/main" val="219627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a:t>
            </a:r>
            <a:r>
              <a:rPr lang="en-US" sz="1200" kern="1200" baseline="0" dirty="0" smtClean="0">
                <a:solidFill>
                  <a:schemeClr val="tx1"/>
                </a:solidFill>
                <a:latin typeface="Arial" charset="0"/>
                <a:ea typeface="ＭＳ Ｐゴシック" charset="0"/>
                <a:cs typeface="ＭＳ Ｐゴシック" charset="0"/>
              </a:rPr>
              <a:t> WANs,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 Components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187154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9787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193868" y="1232592"/>
            <a:ext cx="4993592" cy="1278133"/>
          </a:xfrm>
        </p:spPr>
        <p:txBody>
          <a:bodyPr>
            <a:normAutofit/>
          </a:bodyPr>
          <a:lstStyle/>
          <a:p>
            <a:r>
              <a:rPr lang="en-US" sz="2000" dirty="0" smtClean="0"/>
              <a:t>End Devices</a:t>
            </a:r>
          </a:p>
          <a:p>
            <a:pPr marL="461963" lvl="1" indent="-230188"/>
            <a:r>
              <a:rPr lang="en-US" sz="1600" dirty="0" smtClean="0"/>
              <a:t>Either the source or destination of a message transmitted over a network.</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3856" y="2510725"/>
            <a:ext cx="6985359" cy="1930499"/>
          </a:xfrm>
          <a:prstGeom prst="rect">
            <a:avLst/>
          </a:prstGeom>
        </p:spPr>
      </p:pic>
    </p:spTree>
    <p:extLst>
      <p:ext uri="{BB962C8B-B14F-4D97-AF65-F5344CB8AC3E}">
        <p14:creationId xmlns:p14="http://schemas.microsoft.com/office/powerpoint/2010/main" val="4147094960"/>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193868" y="1232592"/>
            <a:ext cx="4993592" cy="1278133"/>
          </a:xfrm>
        </p:spPr>
        <p:txBody>
          <a:bodyPr>
            <a:normAutofit/>
          </a:bodyPr>
          <a:lstStyle/>
          <a:p>
            <a:r>
              <a:rPr lang="en-US" sz="2000" dirty="0" smtClean="0"/>
              <a:t>End Devices</a:t>
            </a:r>
          </a:p>
          <a:p>
            <a:pPr marL="461963" lvl="1" indent="-230188"/>
            <a:r>
              <a:rPr lang="en-US" sz="1600" dirty="0" smtClean="0"/>
              <a:t>Example of a message sent over a network.</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1876" y="4281741"/>
            <a:ext cx="4874739" cy="248800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0866" y="1871658"/>
            <a:ext cx="4045058" cy="253661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9052" y="4359661"/>
            <a:ext cx="4176973" cy="2301597"/>
          </a:xfrm>
          <a:prstGeom prst="rect">
            <a:avLst/>
          </a:prstGeom>
        </p:spPr>
      </p:pic>
      <p:sp>
        <p:nvSpPr>
          <p:cNvPr id="8" name="TextBox 7"/>
          <p:cNvSpPr txBox="1"/>
          <p:nvPr/>
        </p:nvSpPr>
        <p:spPr>
          <a:xfrm>
            <a:off x="623257" y="3857009"/>
            <a:ext cx="1228221" cy="424732"/>
          </a:xfrm>
          <a:prstGeom prst="rect">
            <a:avLst/>
          </a:prstGeom>
          <a:noFill/>
        </p:spPr>
        <p:txBody>
          <a:bodyPr wrap="none" rtlCol="0">
            <a:spAutoFit/>
          </a:bodyPr>
          <a:lstStyle/>
          <a:p>
            <a:r>
              <a:rPr lang="en-US" b="1" dirty="0" smtClean="0"/>
              <a:t>Source</a:t>
            </a:r>
            <a:endParaRPr lang="en-US" b="1" dirty="0"/>
          </a:p>
        </p:txBody>
      </p:sp>
      <p:sp>
        <p:nvSpPr>
          <p:cNvPr id="9" name="TextBox 8"/>
          <p:cNvSpPr txBox="1"/>
          <p:nvPr/>
        </p:nvSpPr>
        <p:spPr>
          <a:xfrm>
            <a:off x="6150770" y="2476220"/>
            <a:ext cx="2032929" cy="424732"/>
          </a:xfrm>
          <a:prstGeom prst="rect">
            <a:avLst/>
          </a:prstGeom>
          <a:noFill/>
        </p:spPr>
        <p:txBody>
          <a:bodyPr wrap="none" rtlCol="0">
            <a:spAutoFit/>
          </a:bodyPr>
          <a:lstStyle/>
          <a:p>
            <a:r>
              <a:rPr lang="en-US" b="1" dirty="0" smtClean="0"/>
              <a:t>Intermediary</a:t>
            </a:r>
            <a:endParaRPr lang="en-US" b="1" dirty="0"/>
          </a:p>
        </p:txBody>
      </p:sp>
      <p:sp>
        <p:nvSpPr>
          <p:cNvPr id="10" name="TextBox 9"/>
          <p:cNvSpPr txBox="1"/>
          <p:nvPr/>
        </p:nvSpPr>
        <p:spPr>
          <a:xfrm>
            <a:off x="5947635" y="4037786"/>
            <a:ext cx="1859805" cy="424732"/>
          </a:xfrm>
          <a:prstGeom prst="rect">
            <a:avLst/>
          </a:prstGeom>
          <a:noFill/>
        </p:spPr>
        <p:txBody>
          <a:bodyPr wrap="none" rtlCol="0">
            <a:spAutoFit/>
          </a:bodyPr>
          <a:lstStyle/>
          <a:p>
            <a:r>
              <a:rPr lang="en-US" b="1" dirty="0" smtClean="0"/>
              <a:t>Destination</a:t>
            </a:r>
            <a:endParaRPr lang="en-US" b="1" dirty="0"/>
          </a:p>
        </p:txBody>
      </p:sp>
    </p:spTree>
    <p:extLst>
      <p:ext uri="{BB962C8B-B14F-4D97-AF65-F5344CB8AC3E}">
        <p14:creationId xmlns:p14="http://schemas.microsoft.com/office/powerpoint/2010/main" val="76516596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193868" y="1232592"/>
            <a:ext cx="4993592" cy="5093780"/>
          </a:xfrm>
        </p:spPr>
        <p:txBody>
          <a:bodyPr>
            <a:normAutofit/>
          </a:bodyPr>
          <a:lstStyle/>
          <a:p>
            <a:r>
              <a:rPr lang="en-US" sz="2000" dirty="0" smtClean="0"/>
              <a:t>Intermediary Network Devices</a:t>
            </a:r>
          </a:p>
          <a:p>
            <a:pPr marL="461963" lvl="1" indent="-230188"/>
            <a:r>
              <a:rPr lang="en-US" sz="1600" dirty="0" smtClean="0"/>
              <a:t>Connect </a:t>
            </a:r>
            <a:r>
              <a:rPr lang="en-US" sz="1600" dirty="0"/>
              <a:t>multiple individual networks to form an </a:t>
            </a:r>
            <a:r>
              <a:rPr lang="en-US" sz="1600" dirty="0" smtClean="0"/>
              <a:t>internetwork</a:t>
            </a:r>
          </a:p>
          <a:p>
            <a:pPr marL="461963" lvl="1" indent="-230188"/>
            <a:r>
              <a:rPr lang="en-US" sz="1600" dirty="0"/>
              <a:t>Connect the individual end devices to the network</a:t>
            </a:r>
          </a:p>
          <a:p>
            <a:pPr marL="461963" lvl="1" indent="-230188"/>
            <a:r>
              <a:rPr lang="en-US" sz="1600" dirty="0"/>
              <a:t>Ensure data flows across the </a:t>
            </a:r>
            <a:r>
              <a:rPr lang="en-US" sz="1600" dirty="0" smtClean="0"/>
              <a:t>network</a:t>
            </a:r>
          </a:p>
          <a:p>
            <a:pPr marL="461963" lvl="1" indent="-230188"/>
            <a:r>
              <a:rPr lang="en-US" sz="1600" dirty="0" smtClean="0"/>
              <a:t>Provide connectivity</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726" y="3567992"/>
            <a:ext cx="8166520" cy="2387723"/>
          </a:xfrm>
          <a:prstGeom prst="rect">
            <a:avLst/>
          </a:prstGeom>
        </p:spPr>
      </p:pic>
    </p:spTree>
    <p:extLst>
      <p:ext uri="{BB962C8B-B14F-4D97-AF65-F5344CB8AC3E}">
        <p14:creationId xmlns:p14="http://schemas.microsoft.com/office/powerpoint/2010/main" val="194609536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193868" y="1232592"/>
            <a:ext cx="4993592" cy="5093780"/>
          </a:xfrm>
        </p:spPr>
        <p:txBody>
          <a:bodyPr>
            <a:normAutofit/>
          </a:bodyPr>
          <a:lstStyle/>
          <a:p>
            <a:pPr marL="241301" indent="-230188"/>
            <a:r>
              <a:rPr lang="en-US" sz="2400" dirty="0" smtClean="0"/>
              <a:t>Network Media</a:t>
            </a:r>
          </a:p>
          <a:p>
            <a:pPr lvl="1"/>
            <a:r>
              <a:rPr lang="en-US" sz="1600" dirty="0" smtClean="0"/>
              <a:t>Provide the pathway for data transmission</a:t>
            </a:r>
          </a:p>
          <a:p>
            <a:pPr lvl="1"/>
            <a:r>
              <a:rPr lang="en-US" sz="1600" dirty="0" smtClean="0"/>
              <a:t>Interconnect devices</a:t>
            </a:r>
          </a:p>
          <a:p>
            <a:pPr lvl="1"/>
            <a:r>
              <a:rPr lang="en-US" sz="1600" dirty="0" smtClean="0"/>
              <a:t>Name the three types of media</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0194" y="2790644"/>
            <a:ext cx="4182261" cy="353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82313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993592" cy="5093780"/>
          </a:xfrm>
        </p:spPr>
        <p:txBody>
          <a:bodyPr>
            <a:normAutofit/>
          </a:bodyPr>
          <a:lstStyle/>
          <a:p>
            <a:r>
              <a:rPr lang="en-US" sz="2000" dirty="0" smtClean="0"/>
              <a:t>Network Representations</a:t>
            </a:r>
          </a:p>
          <a:p>
            <a:pPr lvl="1"/>
            <a:r>
              <a:rPr lang="en-US" sz="1600" dirty="0"/>
              <a:t>W</a:t>
            </a:r>
            <a:r>
              <a:rPr lang="en-US" sz="1600" dirty="0" smtClean="0"/>
              <a:t>hat do the symbols represent?</a:t>
            </a:r>
          </a:p>
          <a:p>
            <a:pPr marL="522288"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76816" y="1892045"/>
            <a:ext cx="5880402" cy="4965955"/>
          </a:xfrm>
          <a:prstGeom prst="rect">
            <a:avLst/>
          </a:prstGeom>
        </p:spPr>
      </p:pic>
    </p:spTree>
    <p:extLst>
      <p:ext uri="{BB962C8B-B14F-4D97-AF65-F5344CB8AC3E}">
        <p14:creationId xmlns:p14="http://schemas.microsoft.com/office/powerpoint/2010/main" val="209765495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993592" cy="5093780"/>
          </a:xfrm>
        </p:spPr>
        <p:txBody>
          <a:bodyPr>
            <a:normAutofit/>
          </a:bodyPr>
          <a:lstStyle/>
          <a:p>
            <a:r>
              <a:rPr lang="en-US" sz="2000" dirty="0" smtClean="0"/>
              <a:t>Specialized terminologies on devices connected in a network.</a:t>
            </a:r>
          </a:p>
          <a:p>
            <a:pPr lvl="1"/>
            <a:r>
              <a:rPr lang="en-US" sz="1600" b="1" dirty="0"/>
              <a:t>Network Interface Card </a:t>
            </a:r>
            <a:r>
              <a:rPr lang="en-US" sz="1600" dirty="0"/>
              <a:t>- A NIC, or LAN adapter, provides the physical connection to the network at the PC or other end device. The media that are connecting the PC to the networking device, plug directly into the </a:t>
            </a:r>
            <a:r>
              <a:rPr lang="en-US" sz="1600" dirty="0" smtClean="0"/>
              <a:t>NIC.</a:t>
            </a:r>
            <a:endParaRPr lang="en-US" sz="1600" dirty="0"/>
          </a:p>
          <a:p>
            <a:pPr lvl="1"/>
            <a:r>
              <a:rPr lang="en-US" sz="1600" b="1" dirty="0"/>
              <a:t>Physical Port </a:t>
            </a:r>
            <a:r>
              <a:rPr lang="en-US" sz="1600" dirty="0"/>
              <a:t>- A connector or outlet on a networking device where the media is connected to an end device or another networking device.</a:t>
            </a:r>
          </a:p>
          <a:p>
            <a:pPr lvl="1"/>
            <a:r>
              <a:rPr lang="en-US" sz="1600" b="1" dirty="0"/>
              <a:t>Interface</a:t>
            </a:r>
            <a:r>
              <a:rPr lang="en-US" sz="1600" dirty="0"/>
              <a:t> - Specialized ports on a networking device that connect to individual networks. Because routers are used to interconnect networks, the ports on a router are referred to as network interfaces.</a:t>
            </a:r>
          </a:p>
          <a:p>
            <a:pPr lvl="1"/>
            <a:endParaRPr lang="en-US" sz="1600" dirty="0" smtClean="0"/>
          </a:p>
          <a:p>
            <a:pPr marL="522288"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5944" y="1232592"/>
            <a:ext cx="3286369" cy="217823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99020" y="3608432"/>
            <a:ext cx="4044980" cy="2717940"/>
          </a:xfrm>
          <a:prstGeom prst="rect">
            <a:avLst/>
          </a:prstGeom>
        </p:spPr>
      </p:pic>
    </p:spTree>
    <p:extLst>
      <p:ext uri="{BB962C8B-B14F-4D97-AF65-F5344CB8AC3E}">
        <p14:creationId xmlns:p14="http://schemas.microsoft.com/office/powerpoint/2010/main" val="264652200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993592" cy="1805076"/>
          </a:xfrm>
        </p:spPr>
        <p:txBody>
          <a:bodyPr>
            <a:normAutofit/>
          </a:bodyPr>
          <a:lstStyle/>
          <a:p>
            <a:r>
              <a:rPr lang="en-US" sz="2000" dirty="0" smtClean="0"/>
              <a:t>Topology Diagrams</a:t>
            </a:r>
          </a:p>
          <a:p>
            <a:pPr marL="461963" lvl="1" indent="-230188"/>
            <a:r>
              <a:rPr lang="en-US" sz="1600" b="1" dirty="0"/>
              <a:t>Physical</a:t>
            </a:r>
            <a:r>
              <a:rPr lang="en-US" sz="1600" dirty="0"/>
              <a:t> -  Identify the physical location of intermediary devices and cable installation.</a:t>
            </a:r>
            <a:endParaRPr lang="en-US" sz="1600" dirty="0" smtClean="0"/>
          </a:p>
          <a:p>
            <a:pPr marL="461963" lvl="1" indent="-230188"/>
            <a:r>
              <a:rPr lang="en-US" sz="1600" b="1" dirty="0"/>
              <a:t>Logical</a:t>
            </a:r>
            <a:r>
              <a:rPr lang="en-US" sz="1600" dirty="0"/>
              <a:t> - Identify devices, ports, and addressing scheme.</a:t>
            </a:r>
            <a:endParaRPr lang="en-US" sz="1600" dirty="0" smtClean="0"/>
          </a:p>
          <a:p>
            <a:pPr marL="522288"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5842" y="1319511"/>
            <a:ext cx="3848158" cy="257819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1352" y="3598706"/>
            <a:ext cx="5154600" cy="3123035"/>
          </a:xfrm>
          <a:prstGeom prst="rect">
            <a:avLst/>
          </a:prstGeom>
        </p:spPr>
      </p:pic>
      <p:sp>
        <p:nvSpPr>
          <p:cNvPr id="14" name="TextBox 13"/>
          <p:cNvSpPr txBox="1"/>
          <p:nvPr/>
        </p:nvSpPr>
        <p:spPr>
          <a:xfrm>
            <a:off x="5805952" y="782443"/>
            <a:ext cx="2432269" cy="369332"/>
          </a:xfrm>
          <a:prstGeom prst="rect">
            <a:avLst/>
          </a:prstGeom>
          <a:noFill/>
        </p:spPr>
        <p:txBody>
          <a:bodyPr wrap="none" rtlCol="0">
            <a:spAutoFit/>
          </a:bodyPr>
          <a:lstStyle/>
          <a:p>
            <a:r>
              <a:rPr lang="en-US" sz="2000" b="1" dirty="0" smtClean="0"/>
              <a:t>Physical Topology</a:t>
            </a:r>
            <a:endParaRPr lang="en-US" b="1" dirty="0"/>
          </a:p>
        </p:txBody>
      </p:sp>
      <p:sp>
        <p:nvSpPr>
          <p:cNvPr id="15" name="TextBox 14"/>
          <p:cNvSpPr txBox="1"/>
          <p:nvPr/>
        </p:nvSpPr>
        <p:spPr>
          <a:xfrm>
            <a:off x="2290344" y="3263234"/>
            <a:ext cx="2289602" cy="369332"/>
          </a:xfrm>
          <a:prstGeom prst="rect">
            <a:avLst/>
          </a:prstGeom>
          <a:noFill/>
        </p:spPr>
        <p:txBody>
          <a:bodyPr wrap="none" rtlCol="0">
            <a:spAutoFit/>
          </a:bodyPr>
          <a:lstStyle/>
          <a:p>
            <a:r>
              <a:rPr lang="en-US" sz="2000" b="1" dirty="0" smtClean="0"/>
              <a:t>Logical Topology</a:t>
            </a:r>
            <a:endParaRPr lang="en-US" b="1" dirty="0"/>
          </a:p>
        </p:txBody>
      </p:sp>
    </p:spTree>
    <p:extLst>
      <p:ext uri="{BB962C8B-B14F-4D97-AF65-F5344CB8AC3E}">
        <p14:creationId xmlns:p14="http://schemas.microsoft.com/office/powerpoint/2010/main" val="201457698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46" y="1429452"/>
            <a:ext cx="9144000" cy="4619027"/>
          </a:xfrm>
          <a:prstGeom prst="rect">
            <a:avLst/>
          </a:prstGeom>
        </p:spPr>
      </p:pic>
    </p:spTree>
    <p:extLst>
      <p:ext uri="{BB962C8B-B14F-4D97-AF65-F5344CB8AC3E}">
        <p14:creationId xmlns:p14="http://schemas.microsoft.com/office/powerpoint/2010/main" val="92854955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46" y="1504916"/>
            <a:ext cx="9144000" cy="4499098"/>
          </a:xfrm>
          <a:prstGeom prst="rect">
            <a:avLst/>
          </a:prstGeom>
        </p:spPr>
      </p:pic>
    </p:spTree>
    <p:extLst>
      <p:ext uri="{BB962C8B-B14F-4D97-AF65-F5344CB8AC3E}">
        <p14:creationId xmlns:p14="http://schemas.microsoft.com/office/powerpoint/2010/main" val="380667420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LANs, WANs, and the Internet</a:t>
            </a:r>
            <a:r>
              <a:rPr lang="en-US" dirty="0" smtClean="0"/>
              <a:t/>
            </a:r>
            <a:br>
              <a:rPr lang="en-US" dirty="0" smtClean="0"/>
            </a:br>
            <a:r>
              <a:rPr lang="en-US" dirty="0" smtClean="0"/>
              <a:t>LANs and WANs</a:t>
            </a:r>
            <a:endParaRPr lang="en-US" dirty="0"/>
          </a:p>
        </p:txBody>
      </p:sp>
      <p:sp>
        <p:nvSpPr>
          <p:cNvPr id="2" name="Content Placeholder 1"/>
          <p:cNvSpPr>
            <a:spLocks noGrp="1"/>
          </p:cNvSpPr>
          <p:nvPr>
            <p:ph idx="1"/>
          </p:nvPr>
        </p:nvSpPr>
        <p:spPr>
          <a:xfrm>
            <a:off x="213110" y="1340286"/>
            <a:ext cx="5598968" cy="5125622"/>
          </a:xfrm>
        </p:spPr>
        <p:txBody>
          <a:bodyPr>
            <a:normAutofit/>
          </a:bodyPr>
          <a:lstStyle/>
          <a:p>
            <a:r>
              <a:rPr lang="en-US" dirty="0" smtClean="0"/>
              <a:t>Local Area Networks</a:t>
            </a:r>
          </a:p>
          <a:p>
            <a:pPr lvl="1"/>
            <a:r>
              <a:rPr lang="en-US" dirty="0" smtClean="0"/>
              <a:t>Spans across small geographical area</a:t>
            </a:r>
          </a:p>
          <a:p>
            <a:pPr lvl="1"/>
            <a:r>
              <a:rPr lang="en-US" dirty="0" smtClean="0"/>
              <a:t>Interconnects end devices</a:t>
            </a:r>
          </a:p>
          <a:p>
            <a:pPr lvl="1"/>
            <a:r>
              <a:rPr lang="en-US" dirty="0" smtClean="0"/>
              <a:t>Administrated by a single organization</a:t>
            </a:r>
          </a:p>
          <a:p>
            <a:pPr lvl="1"/>
            <a:r>
              <a:rPr lang="en-US" dirty="0" smtClean="0"/>
              <a:t>Provide high speed bandwidth to internal devices</a:t>
            </a:r>
          </a:p>
          <a:p>
            <a:r>
              <a:rPr lang="en-US" dirty="0" smtClean="0"/>
              <a:t>WAN Area Networks</a:t>
            </a:r>
          </a:p>
          <a:p>
            <a:pPr lvl="1"/>
            <a:r>
              <a:rPr lang="en-US" dirty="0" smtClean="0"/>
              <a:t>Interconnects LAN</a:t>
            </a:r>
          </a:p>
          <a:p>
            <a:pPr lvl="1"/>
            <a:r>
              <a:rPr lang="en-US" dirty="0" smtClean="0"/>
              <a:t>Administrated by multiple service providers</a:t>
            </a:r>
          </a:p>
          <a:p>
            <a:pPr lvl="1"/>
            <a:r>
              <a:rPr lang="en-US" dirty="0" smtClean="0"/>
              <a:t>Provide slower speed links between LANS</a:t>
            </a:r>
          </a:p>
          <a:p>
            <a:r>
              <a:rPr lang="en-US" dirty="0" smtClean="0"/>
              <a:t>Can </a:t>
            </a:r>
            <a:r>
              <a:rPr lang="en-US" dirty="0"/>
              <a:t>you name more network types?</a:t>
            </a:r>
          </a:p>
          <a:p>
            <a:pPr lvl="1"/>
            <a:endParaRPr lang="en-US"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2078" y="1232592"/>
            <a:ext cx="3002989" cy="229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5781654" y="3903097"/>
            <a:ext cx="3184371" cy="1628775"/>
          </a:xfrm>
          <a:prstGeom prst="rect">
            <a:avLst/>
          </a:prstGeom>
        </p:spPr>
      </p:pic>
    </p:spTree>
    <p:extLst>
      <p:ext uri="{BB962C8B-B14F-4D97-AF65-F5344CB8AC3E}">
        <p14:creationId xmlns:p14="http://schemas.microsoft.com/office/powerpoint/2010/main" val="287224987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smtClean="0">
                <a:latin typeface="Arial" charset="0"/>
              </a:rPr>
              <a:t>Chapter 1: Explore the Network</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t>Introduction to Networks v6.0</a:t>
            </a:r>
            <a:endParaRPr lang="en-US" dirty="0">
              <a:solidFill>
                <a:srgbClr val="00B0F0"/>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LANs, WANs, and the Internet</a:t>
            </a:r>
            <a:r>
              <a:rPr lang="en-US" dirty="0" smtClean="0"/>
              <a:t/>
            </a:r>
            <a:br>
              <a:rPr lang="en-US" dirty="0" smtClean="0"/>
            </a:br>
            <a:r>
              <a:rPr lang="en-US" dirty="0" smtClean="0"/>
              <a:t>LANs and WANs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6461" y="1390516"/>
            <a:ext cx="6041730" cy="4996448"/>
          </a:xfrm>
          <a:prstGeom prst="rect">
            <a:avLst/>
          </a:prstGeom>
        </p:spPr>
      </p:pic>
    </p:spTree>
    <p:extLst>
      <p:ext uri="{BB962C8B-B14F-4D97-AF65-F5344CB8AC3E}">
        <p14:creationId xmlns:p14="http://schemas.microsoft.com/office/powerpoint/2010/main" val="134131497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The Internet, Intranets, and Extranets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993592" cy="2001496"/>
          </a:xfrm>
        </p:spPr>
        <p:txBody>
          <a:bodyPr/>
          <a:lstStyle/>
          <a:p>
            <a:r>
              <a:rPr lang="en-US" sz="2000" dirty="0" smtClean="0"/>
              <a:t>The Internet</a:t>
            </a:r>
          </a:p>
          <a:p>
            <a:pPr lvl="1"/>
            <a:r>
              <a:rPr lang="en-US" sz="1600" dirty="0" smtClean="0"/>
              <a:t>Worldwide collection of interconnected </a:t>
            </a:r>
            <a:r>
              <a:rPr lang="en-US" sz="1600" dirty="0" smtClean="0"/>
              <a:t>networks (of LANs and WANs)</a:t>
            </a:r>
            <a:endParaRPr lang="en-US" sz="1600" dirty="0" smtClean="0"/>
          </a:p>
          <a:p>
            <a:pPr lvl="1"/>
            <a:r>
              <a:rPr lang="en-US" sz="1600" dirty="0" smtClean="0"/>
              <a:t>Not owned by any individual or group</a:t>
            </a:r>
          </a:p>
          <a:p>
            <a:pPr lvl="1"/>
            <a:endParaRPr lang="en-US" sz="1600" dirty="0" smtClean="0"/>
          </a:p>
        </p:txBody>
      </p:sp>
      <p:pic>
        <p:nvPicPr>
          <p:cNvPr id="3" name="Picture 2"/>
          <p:cNvPicPr>
            <a:picLocks noChangeAspect="1"/>
          </p:cNvPicPr>
          <p:nvPr/>
        </p:nvPicPr>
        <p:blipFill>
          <a:blip r:embed="rId3"/>
          <a:stretch>
            <a:fillRect/>
          </a:stretch>
        </p:blipFill>
        <p:spPr>
          <a:xfrm>
            <a:off x="2009400" y="2933407"/>
            <a:ext cx="4533900" cy="3048000"/>
          </a:xfrm>
          <a:prstGeom prst="rect">
            <a:avLst/>
          </a:prstGeom>
        </p:spPr>
      </p:pic>
    </p:spTree>
    <p:extLst>
      <p:ext uri="{BB962C8B-B14F-4D97-AF65-F5344CB8AC3E}">
        <p14:creationId xmlns:p14="http://schemas.microsoft.com/office/powerpoint/2010/main" val="220948617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The Internet, Intranets, and Extranets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993592" cy="2001496"/>
          </a:xfrm>
        </p:spPr>
        <p:txBody>
          <a:bodyPr/>
          <a:lstStyle/>
          <a:p>
            <a:r>
              <a:rPr lang="en-US" sz="2000" b="1" dirty="0"/>
              <a:t>Intranets</a:t>
            </a:r>
            <a:r>
              <a:rPr lang="en-US" sz="2000" dirty="0"/>
              <a:t> – refer to a private connection of LANs and WANs that belongs to an organization, and is designed to be accessible only by the organization's members, employees, or others with authorization.</a:t>
            </a:r>
          </a:p>
          <a:p>
            <a:r>
              <a:rPr lang="en-US" sz="2000" b="1" dirty="0"/>
              <a:t> Extranets</a:t>
            </a:r>
            <a:r>
              <a:rPr lang="en-US" sz="2000" dirty="0"/>
              <a:t> - provide secure and safe access to individuals who work for a different organization, but require access to the organization’s data.</a:t>
            </a:r>
            <a:endParaRPr lang="en-US" sz="2000" dirty="0" smtClean="0"/>
          </a:p>
          <a:p>
            <a:pPr lvl="1"/>
            <a:endParaRPr lang="en-US" sz="1600" dirty="0" smtClean="0"/>
          </a:p>
        </p:txBody>
      </p:sp>
      <p:pic>
        <p:nvPicPr>
          <p:cNvPr id="8" name="Picture 7"/>
          <p:cNvPicPr>
            <a:picLocks noChangeAspect="1"/>
          </p:cNvPicPr>
          <p:nvPr/>
        </p:nvPicPr>
        <p:blipFill>
          <a:blip r:embed="rId3"/>
          <a:stretch>
            <a:fillRect/>
          </a:stretch>
        </p:blipFill>
        <p:spPr>
          <a:xfrm>
            <a:off x="5704878" y="3162579"/>
            <a:ext cx="3349924" cy="3333340"/>
          </a:xfrm>
          <a:prstGeom prst="rect">
            <a:avLst/>
          </a:prstGeom>
        </p:spPr>
      </p:pic>
    </p:spTree>
    <p:extLst>
      <p:ext uri="{BB962C8B-B14F-4D97-AF65-F5344CB8AC3E}">
        <p14:creationId xmlns:p14="http://schemas.microsoft.com/office/powerpoint/2010/main" val="14266449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err="1" smtClean="0">
                <a:latin typeface="Arial" charset="0"/>
              </a:rPr>
              <a:t>Internet</a:t>
            </a:r>
            <a:r>
              <a:rPr lang="en-US" dirty="0">
                <a:latin typeface="Arial" charset="0"/>
              </a:rPr>
              <a:t> </a:t>
            </a:r>
            <a:r>
              <a:rPr lang="en-US" dirty="0" smtClean="0">
                <a:latin typeface="Arial" charset="0"/>
              </a:rPr>
              <a:t>Connections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993592" cy="5093780"/>
          </a:xfrm>
        </p:spPr>
        <p:txBody>
          <a:bodyPr/>
          <a:lstStyle/>
          <a:p>
            <a:r>
              <a:rPr lang="en-US" sz="2000" dirty="0" smtClean="0"/>
              <a:t>Internet Access Technologies</a:t>
            </a:r>
          </a:p>
          <a:p>
            <a:pPr lvl="1"/>
            <a:r>
              <a:rPr lang="en-US" sz="1600" dirty="0" smtClean="0"/>
              <a:t>Internet </a:t>
            </a:r>
            <a:r>
              <a:rPr lang="en-US" sz="1600" dirty="0"/>
              <a:t>Service Provider (ISP)</a:t>
            </a:r>
          </a:p>
          <a:p>
            <a:pPr lvl="1"/>
            <a:r>
              <a:rPr lang="en-US" sz="1600" dirty="0"/>
              <a:t>Broadband cable</a:t>
            </a:r>
          </a:p>
          <a:p>
            <a:pPr lvl="1"/>
            <a:r>
              <a:rPr lang="en-US" sz="1600" dirty="0"/>
              <a:t>Broadband Digital Subscriber Line (DSL)</a:t>
            </a:r>
          </a:p>
          <a:p>
            <a:pPr lvl="1"/>
            <a:r>
              <a:rPr lang="en-US" sz="1600" dirty="0"/>
              <a:t>Wireless WANs</a:t>
            </a:r>
          </a:p>
          <a:p>
            <a:pPr lvl="1"/>
            <a:r>
              <a:rPr lang="en-US" sz="1600" dirty="0"/>
              <a:t>Mobile Services</a:t>
            </a:r>
          </a:p>
          <a:p>
            <a:pPr lvl="1"/>
            <a:r>
              <a:rPr lang="en-US" sz="1600" dirty="0"/>
              <a:t>Business DSL</a:t>
            </a:r>
          </a:p>
          <a:p>
            <a:pPr lvl="1"/>
            <a:r>
              <a:rPr lang="en-US" sz="1600" dirty="0"/>
              <a:t>Leased Lines</a:t>
            </a:r>
          </a:p>
          <a:p>
            <a:pPr lvl="1"/>
            <a:r>
              <a:rPr lang="en-US" sz="1600" dirty="0"/>
              <a:t>Metro </a:t>
            </a:r>
            <a:r>
              <a:rPr lang="en-US" sz="1600" dirty="0" smtClean="0"/>
              <a:t>Ethernet</a:t>
            </a:r>
          </a:p>
          <a:p>
            <a:r>
              <a:rPr lang="en-US" dirty="0" smtClean="0"/>
              <a:t>Types of Internet Connections</a:t>
            </a:r>
          </a:p>
          <a:p>
            <a:pPr lvl="1"/>
            <a:r>
              <a:rPr lang="en-US" dirty="0" smtClean="0"/>
              <a:t>Home and Small Office</a:t>
            </a:r>
          </a:p>
          <a:p>
            <a:pPr lvl="1"/>
            <a:r>
              <a:rPr lang="en-US" dirty="0" smtClean="0"/>
              <a:t>Business</a:t>
            </a:r>
            <a:endParaRPr lang="en-US" dirty="0"/>
          </a:p>
        </p:txBody>
      </p:sp>
      <p:pic>
        <p:nvPicPr>
          <p:cNvPr id="3" name="Picture 2"/>
          <p:cNvPicPr>
            <a:picLocks noChangeAspect="1"/>
          </p:cNvPicPr>
          <p:nvPr/>
        </p:nvPicPr>
        <p:blipFill>
          <a:blip r:embed="rId3"/>
          <a:stretch>
            <a:fillRect/>
          </a:stretch>
        </p:blipFill>
        <p:spPr>
          <a:xfrm>
            <a:off x="4844955" y="1095588"/>
            <a:ext cx="4299045" cy="3438525"/>
          </a:xfrm>
          <a:prstGeom prst="rect">
            <a:avLst/>
          </a:prstGeom>
        </p:spPr>
      </p:pic>
    </p:spTree>
    <p:extLst>
      <p:ext uri="{BB962C8B-B14F-4D97-AF65-F5344CB8AC3E}">
        <p14:creationId xmlns:p14="http://schemas.microsoft.com/office/powerpoint/2010/main" val="2031093038"/>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err="1" smtClean="0">
                <a:latin typeface="Arial" charset="0"/>
              </a:rPr>
              <a:t>Internet</a:t>
            </a:r>
            <a:r>
              <a:rPr lang="en-US" dirty="0">
                <a:latin typeface="Arial" charset="0"/>
              </a:rPr>
              <a:t> </a:t>
            </a:r>
            <a:r>
              <a:rPr lang="en-US" dirty="0" smtClean="0">
                <a:latin typeface="Arial" charset="0"/>
              </a:rPr>
              <a:t>Connections – Home &amp; Small Office</a:t>
            </a:r>
            <a:endParaRPr lang="en-US" dirty="0">
              <a:solidFill>
                <a:srgbClr val="00B0F0"/>
              </a:solidFill>
              <a:latin typeface="Arial" charset="0"/>
            </a:endParaRPr>
          </a:p>
        </p:txBody>
      </p:sp>
      <p:pic>
        <p:nvPicPr>
          <p:cNvPr id="3" name="Picture 2"/>
          <p:cNvPicPr>
            <a:picLocks noChangeAspect="1"/>
          </p:cNvPicPr>
          <p:nvPr/>
        </p:nvPicPr>
        <p:blipFill>
          <a:blip r:embed="rId3"/>
          <a:stretch>
            <a:fillRect/>
          </a:stretch>
        </p:blipFill>
        <p:spPr>
          <a:xfrm>
            <a:off x="1826589" y="1614202"/>
            <a:ext cx="5734271" cy="4586469"/>
          </a:xfrm>
          <a:prstGeom prst="rect">
            <a:avLst/>
          </a:prstGeom>
        </p:spPr>
      </p:pic>
    </p:spTree>
    <p:extLst>
      <p:ext uri="{BB962C8B-B14F-4D97-AF65-F5344CB8AC3E}">
        <p14:creationId xmlns:p14="http://schemas.microsoft.com/office/powerpoint/2010/main" val="3600287040"/>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err="1" smtClean="0">
                <a:latin typeface="Arial" charset="0"/>
              </a:rPr>
              <a:t>Internet</a:t>
            </a:r>
            <a:r>
              <a:rPr lang="en-US" dirty="0">
                <a:latin typeface="Arial" charset="0"/>
              </a:rPr>
              <a:t> </a:t>
            </a:r>
            <a:r>
              <a:rPr lang="en-US" dirty="0" smtClean="0">
                <a:latin typeface="Arial" charset="0"/>
              </a:rPr>
              <a:t>Connections – Business</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1503955" y="1877206"/>
            <a:ext cx="6728784" cy="3336238"/>
          </a:xfrm>
          <a:prstGeom prst="rect">
            <a:avLst/>
          </a:prstGeom>
        </p:spPr>
      </p:pic>
    </p:spTree>
    <p:extLst>
      <p:ext uri="{BB962C8B-B14F-4D97-AF65-F5344CB8AC3E}">
        <p14:creationId xmlns:p14="http://schemas.microsoft.com/office/powerpoint/2010/main" val="295391546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Globally </a:t>
            </a:r>
            <a:r>
              <a:rPr lang="en-US" sz="1800" dirty="0" smtClean="0">
                <a:latin typeface="Arial" charset="0"/>
              </a:rPr>
              <a:t>Connected</a:t>
            </a:r>
            <a:r>
              <a:rPr lang="en-US" dirty="0">
                <a:latin typeface="Arial" charset="0"/>
              </a:rPr>
              <a:t/>
            </a:r>
            <a:br>
              <a:rPr lang="en-US" dirty="0">
                <a:latin typeface="Arial" charset="0"/>
              </a:rPr>
            </a:br>
            <a:r>
              <a:rPr lang="en-US" sz="2800" dirty="0" smtClean="0">
                <a:latin typeface="Arial" charset="0"/>
              </a:rPr>
              <a:t>Packet Tracer </a:t>
            </a:r>
            <a:r>
              <a:rPr lang="en-US" sz="2800" dirty="0" smtClean="0">
                <a:latin typeface="Arial" charset="0"/>
              </a:rPr>
              <a:t>– </a:t>
            </a:r>
            <a:r>
              <a:rPr lang="en-US" sz="2800" dirty="0" smtClean="0">
                <a:latin typeface="Arial" charset="0"/>
              </a:rPr>
              <a:t>Lab Activity 1.1 and 1.2</a:t>
            </a:r>
            <a:endParaRPr lang="en-US" sz="2800" dirty="0">
              <a:solidFill>
                <a:srgbClr val="00B0F0"/>
              </a:solidFill>
              <a:latin typeface="Arial" charset="0"/>
            </a:endParaRPr>
          </a:p>
        </p:txBody>
      </p:sp>
      <p:pic>
        <p:nvPicPr>
          <p:cNvPr id="3" name="Picture 2"/>
          <p:cNvPicPr>
            <a:picLocks noChangeAspect="1"/>
          </p:cNvPicPr>
          <p:nvPr/>
        </p:nvPicPr>
        <p:blipFill>
          <a:blip r:embed="rId3"/>
          <a:stretch>
            <a:fillRect/>
          </a:stretch>
        </p:blipFill>
        <p:spPr>
          <a:xfrm>
            <a:off x="346099" y="1672704"/>
            <a:ext cx="5044768" cy="4686300"/>
          </a:xfrm>
          <a:prstGeom prst="rect">
            <a:avLst/>
          </a:prstGeom>
        </p:spPr>
      </p:pic>
      <p:sp>
        <p:nvSpPr>
          <p:cNvPr id="5" name="TextBox 4"/>
          <p:cNvSpPr txBox="1"/>
          <p:nvPr/>
        </p:nvSpPr>
        <p:spPr>
          <a:xfrm>
            <a:off x="5486294" y="2988861"/>
            <a:ext cx="3398880" cy="369332"/>
          </a:xfrm>
          <a:prstGeom prst="rect">
            <a:avLst/>
          </a:prstGeom>
          <a:noFill/>
        </p:spPr>
        <p:txBody>
          <a:bodyPr wrap="none" rtlCol="0">
            <a:spAutoFit/>
          </a:bodyPr>
          <a:lstStyle/>
          <a:p>
            <a:r>
              <a:rPr lang="en-US" sz="2000" b="1" dirty="0" smtClean="0"/>
              <a:t>1.1 Help &amp; Navigation Tips</a:t>
            </a:r>
            <a:endParaRPr lang="en-US" sz="2000" b="1" dirty="0"/>
          </a:p>
        </p:txBody>
      </p:sp>
      <p:sp>
        <p:nvSpPr>
          <p:cNvPr id="9" name="TextBox 8"/>
          <p:cNvSpPr txBox="1"/>
          <p:nvPr/>
        </p:nvSpPr>
        <p:spPr>
          <a:xfrm>
            <a:off x="5486294" y="3537046"/>
            <a:ext cx="3560591" cy="369332"/>
          </a:xfrm>
          <a:prstGeom prst="rect">
            <a:avLst/>
          </a:prstGeom>
          <a:noFill/>
        </p:spPr>
        <p:txBody>
          <a:bodyPr wrap="none" rtlCol="0">
            <a:spAutoFit/>
          </a:bodyPr>
          <a:lstStyle/>
          <a:p>
            <a:r>
              <a:rPr lang="en-US" sz="2000" b="1" dirty="0" smtClean="0"/>
              <a:t>1.2 Network Representation</a:t>
            </a:r>
            <a:endParaRPr lang="en-US" sz="2000" b="1" dirty="0"/>
          </a:p>
        </p:txBody>
      </p:sp>
    </p:spTree>
    <p:extLst>
      <p:ext uri="{BB962C8B-B14F-4D97-AF65-F5344CB8AC3E}">
        <p14:creationId xmlns:p14="http://schemas.microsoft.com/office/powerpoint/2010/main" val="372608402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1.3  The Network as a Platform</a:t>
            </a:r>
            <a:endParaRPr lang="en-US" sz="2400" dirty="0">
              <a:solidFill>
                <a:srgbClr val="00B0F0"/>
              </a:solidFill>
            </a:endParaRPr>
          </a:p>
        </p:txBody>
      </p:sp>
    </p:spTree>
    <p:extLst>
      <p:ext uri="{BB962C8B-B14F-4D97-AF65-F5344CB8AC3E}">
        <p14:creationId xmlns:p14="http://schemas.microsoft.com/office/powerpoint/2010/main" val="108501306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Converged Networks</a:t>
            </a:r>
            <a:endParaRPr lang="en-US" dirty="0"/>
          </a:p>
        </p:txBody>
      </p:sp>
      <p:sp>
        <p:nvSpPr>
          <p:cNvPr id="2" name="Content Placeholder 1"/>
          <p:cNvSpPr>
            <a:spLocks noGrp="1"/>
          </p:cNvSpPr>
          <p:nvPr>
            <p:ph idx="1"/>
          </p:nvPr>
        </p:nvSpPr>
        <p:spPr>
          <a:xfrm>
            <a:off x="213110" y="1216307"/>
            <a:ext cx="8752915" cy="2616657"/>
          </a:xfrm>
        </p:spPr>
        <p:txBody>
          <a:bodyPr>
            <a:normAutofit/>
          </a:bodyPr>
          <a:lstStyle/>
          <a:p>
            <a:r>
              <a:rPr lang="en-US" dirty="0" smtClean="0"/>
              <a:t>Traditional Separate Networks</a:t>
            </a:r>
          </a:p>
          <a:p>
            <a:pPr lvl="1"/>
            <a:r>
              <a:rPr lang="en-US" dirty="0" smtClean="0"/>
              <a:t>Each network with its own rules and </a:t>
            </a:r>
          </a:p>
        </p:txBody>
      </p:sp>
      <p:pic>
        <p:nvPicPr>
          <p:cNvPr id="3" name="Picture 2"/>
          <p:cNvPicPr>
            <a:picLocks noChangeAspect="1"/>
          </p:cNvPicPr>
          <p:nvPr/>
        </p:nvPicPr>
        <p:blipFill>
          <a:blip r:embed="rId3"/>
          <a:stretch>
            <a:fillRect/>
          </a:stretch>
        </p:blipFill>
        <p:spPr>
          <a:xfrm>
            <a:off x="2327283" y="2330213"/>
            <a:ext cx="4505325" cy="3562350"/>
          </a:xfrm>
          <a:prstGeom prst="rect">
            <a:avLst/>
          </a:prstGeom>
        </p:spPr>
      </p:pic>
    </p:spTree>
    <p:extLst>
      <p:ext uri="{BB962C8B-B14F-4D97-AF65-F5344CB8AC3E}">
        <p14:creationId xmlns:p14="http://schemas.microsoft.com/office/powerpoint/2010/main" val="303552963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Converged Networks</a:t>
            </a:r>
            <a:endParaRPr lang="en-US" dirty="0"/>
          </a:p>
        </p:txBody>
      </p:sp>
      <p:sp>
        <p:nvSpPr>
          <p:cNvPr id="2" name="Content Placeholder 1"/>
          <p:cNvSpPr>
            <a:spLocks noGrp="1"/>
          </p:cNvSpPr>
          <p:nvPr>
            <p:ph idx="1"/>
          </p:nvPr>
        </p:nvSpPr>
        <p:spPr>
          <a:xfrm>
            <a:off x="213110" y="1216307"/>
            <a:ext cx="8752915" cy="2616657"/>
          </a:xfrm>
        </p:spPr>
        <p:txBody>
          <a:bodyPr>
            <a:normAutofit/>
          </a:bodyPr>
          <a:lstStyle/>
          <a:p>
            <a:r>
              <a:rPr lang="en-US" dirty="0" smtClean="0"/>
              <a:t>The </a:t>
            </a:r>
            <a:r>
              <a:rPr lang="en-US" dirty="0" smtClean="0"/>
              <a:t>Converging Network</a:t>
            </a:r>
          </a:p>
          <a:p>
            <a:pPr lvl="1"/>
            <a:r>
              <a:rPr lang="en-US" dirty="0" smtClean="0"/>
              <a:t>Capable </a:t>
            </a:r>
            <a:r>
              <a:rPr lang="en-US" dirty="0"/>
              <a:t>of delivering data, voice, and video </a:t>
            </a:r>
            <a:r>
              <a:rPr lang="en-US" dirty="0" smtClean="0"/>
              <a:t>over </a:t>
            </a:r>
            <a:r>
              <a:rPr lang="en-US" dirty="0"/>
              <a:t>the same network infrastructure</a:t>
            </a:r>
          </a:p>
        </p:txBody>
      </p:sp>
      <p:pic>
        <p:nvPicPr>
          <p:cNvPr id="8" name="Picture 7"/>
          <p:cNvPicPr>
            <a:picLocks noChangeAspect="1"/>
          </p:cNvPicPr>
          <p:nvPr/>
        </p:nvPicPr>
        <p:blipFill>
          <a:blip r:embed="rId3"/>
          <a:stretch>
            <a:fillRect/>
          </a:stretch>
        </p:blipFill>
        <p:spPr>
          <a:xfrm>
            <a:off x="2510547" y="2850325"/>
            <a:ext cx="4269529" cy="3277520"/>
          </a:xfrm>
          <a:prstGeom prst="rect">
            <a:avLst/>
          </a:prstGeom>
        </p:spPr>
      </p:pic>
    </p:spTree>
    <p:extLst>
      <p:ext uri="{BB962C8B-B14F-4D97-AF65-F5344CB8AC3E}">
        <p14:creationId xmlns:p14="http://schemas.microsoft.com/office/powerpoint/2010/main" val="125992340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smtClean="0"/>
              <a:t>Chapter 1 - Sections &amp; Objectives</a:t>
            </a:r>
            <a:endParaRPr lang="en-US" dirty="0" smtClean="0"/>
          </a:p>
        </p:txBody>
      </p:sp>
      <p:sp>
        <p:nvSpPr>
          <p:cNvPr id="4099" name="Rectangle 34"/>
          <p:cNvSpPr>
            <a:spLocks noGrp="1" noChangeArrowheads="1"/>
          </p:cNvSpPr>
          <p:nvPr>
            <p:ph idx="1"/>
          </p:nvPr>
        </p:nvSpPr>
        <p:spPr>
          <a:xfrm>
            <a:off x="213109" y="1539502"/>
            <a:ext cx="8733677" cy="5086929"/>
          </a:xfrm>
        </p:spPr>
        <p:txBody>
          <a:bodyPr>
            <a:normAutofit fontScale="77500" lnSpcReduction="20000"/>
          </a:bodyPr>
          <a:lstStyle/>
          <a:p>
            <a:r>
              <a:rPr lang="en-CA" dirty="0" smtClean="0"/>
              <a:t>1.1 Globally Connected</a:t>
            </a:r>
          </a:p>
          <a:p>
            <a:pPr lvl="1"/>
            <a:r>
              <a:rPr lang="en-US" dirty="0" smtClean="0"/>
              <a:t>Explain how networks affect the way we interact, learn, work, and play.</a:t>
            </a:r>
          </a:p>
          <a:p>
            <a:pPr lvl="1"/>
            <a:r>
              <a:rPr lang="en-US" dirty="0" smtClean="0"/>
              <a:t>Explain how host devices can be used as clients, servers, or both.</a:t>
            </a:r>
          </a:p>
          <a:p>
            <a:r>
              <a:rPr lang="en-CA" dirty="0" smtClean="0"/>
              <a:t>1.2 LANs, WANs, and the Internet</a:t>
            </a:r>
          </a:p>
          <a:p>
            <a:pPr lvl="1"/>
            <a:r>
              <a:rPr lang="en-US" dirty="0" smtClean="0"/>
              <a:t>Explain the use of network devices.</a:t>
            </a:r>
          </a:p>
          <a:p>
            <a:pPr lvl="1"/>
            <a:r>
              <a:rPr lang="en-US" dirty="0" smtClean="0"/>
              <a:t>Compare the devices and topologies of a LAN to the devices and topologies of a WAN.</a:t>
            </a:r>
          </a:p>
          <a:p>
            <a:pPr lvl="1"/>
            <a:r>
              <a:rPr lang="en-US" dirty="0" smtClean="0"/>
              <a:t>Describe the basic structure of the Internet.</a:t>
            </a:r>
          </a:p>
          <a:p>
            <a:pPr lvl="1"/>
            <a:r>
              <a:rPr lang="en-US" dirty="0" smtClean="0"/>
              <a:t>Explain how LANs and WANs interconnect to the Internet.</a:t>
            </a:r>
          </a:p>
          <a:p>
            <a:r>
              <a:rPr lang="en-US" dirty="0" smtClean="0"/>
              <a:t>1.3 The Network as a Platform</a:t>
            </a:r>
          </a:p>
          <a:p>
            <a:pPr lvl="1"/>
            <a:r>
              <a:rPr lang="en-US" dirty="0" smtClean="0"/>
              <a:t>Explain the concept of a converged network.</a:t>
            </a:r>
          </a:p>
          <a:p>
            <a:pPr lvl="1"/>
            <a:r>
              <a:rPr lang="en-US" dirty="0" smtClean="0"/>
              <a:t>Describe the four basic requirements of a reliable network.</a:t>
            </a:r>
          </a:p>
          <a:p>
            <a:r>
              <a:rPr lang="en-US" dirty="0" smtClean="0"/>
              <a:t>1.4 The Changing Network Environment</a:t>
            </a:r>
          </a:p>
          <a:p>
            <a:pPr lvl="1"/>
            <a:r>
              <a:rPr lang="en-US" dirty="0" smtClean="0"/>
              <a:t>Explain how trends such as BYOD, online collaboration, video, and cloud computing are changing the way we interact.</a:t>
            </a:r>
          </a:p>
          <a:p>
            <a:pPr lvl="1"/>
            <a:r>
              <a:rPr lang="en-US" dirty="0" smtClean="0"/>
              <a:t>Explain how networking technologies are changing the home environment.</a:t>
            </a:r>
          </a:p>
          <a:p>
            <a:pPr lvl="1"/>
            <a:r>
              <a:rPr lang="en-US" dirty="0" smtClean="0"/>
              <a:t>Identify basic security threats and solutions for both small and large networks.</a:t>
            </a:r>
          </a:p>
          <a:p>
            <a:pPr lvl="1"/>
            <a:r>
              <a:rPr lang="en-US" dirty="0" smtClean="0"/>
              <a:t>Describe the importance of understanding the underlying switching and routing infrastructure of a network.</a:t>
            </a:r>
          </a:p>
          <a:p>
            <a:endParaRPr lang="en-US" dirty="0"/>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Reliable Network</a:t>
            </a:r>
            <a:endParaRPr lang="en-US" dirty="0"/>
          </a:p>
        </p:txBody>
      </p:sp>
      <p:sp>
        <p:nvSpPr>
          <p:cNvPr id="2" name="Content Placeholder 1"/>
          <p:cNvSpPr>
            <a:spLocks noGrp="1"/>
          </p:cNvSpPr>
          <p:nvPr>
            <p:ph idx="1"/>
          </p:nvPr>
        </p:nvSpPr>
        <p:spPr>
          <a:xfrm>
            <a:off x="213107" y="1232592"/>
            <a:ext cx="8733677" cy="2080520"/>
          </a:xfrm>
        </p:spPr>
        <p:txBody>
          <a:bodyPr/>
          <a:lstStyle/>
          <a:p>
            <a:r>
              <a:rPr lang="en-US" dirty="0" smtClean="0"/>
              <a:t>Four Basic Characteristics of Network Architecture</a:t>
            </a:r>
          </a:p>
          <a:p>
            <a:pPr lvl="1"/>
            <a:r>
              <a:rPr lang="en-US" dirty="0" smtClean="0"/>
              <a:t>Fault Tolerance</a:t>
            </a:r>
          </a:p>
          <a:p>
            <a:pPr lvl="1"/>
            <a:r>
              <a:rPr lang="en-US" dirty="0" smtClean="0"/>
              <a:t>Scalability</a:t>
            </a:r>
          </a:p>
          <a:p>
            <a:pPr lvl="1"/>
            <a:r>
              <a:rPr lang="en-US" dirty="0" smtClean="0"/>
              <a:t>Quality of Service (</a:t>
            </a:r>
            <a:r>
              <a:rPr lang="en-US" dirty="0" err="1" smtClean="0"/>
              <a:t>QoS</a:t>
            </a:r>
            <a:r>
              <a:rPr lang="en-US" dirty="0" smtClean="0"/>
              <a:t>)</a:t>
            </a:r>
          </a:p>
          <a:p>
            <a:pPr lvl="1"/>
            <a:r>
              <a:rPr lang="en-US" dirty="0" smtClean="0"/>
              <a:t>Security</a:t>
            </a:r>
          </a:p>
        </p:txBody>
      </p:sp>
      <p:pic>
        <p:nvPicPr>
          <p:cNvPr id="7" name="Picture 6"/>
          <p:cNvPicPr>
            <a:picLocks noChangeAspect="1"/>
          </p:cNvPicPr>
          <p:nvPr/>
        </p:nvPicPr>
        <p:blipFill>
          <a:blip r:embed="rId3"/>
          <a:stretch>
            <a:fillRect/>
          </a:stretch>
        </p:blipFill>
        <p:spPr>
          <a:xfrm>
            <a:off x="4325340" y="2272852"/>
            <a:ext cx="4280250" cy="3088840"/>
          </a:xfrm>
          <a:prstGeom prst="rect">
            <a:avLst/>
          </a:prstGeom>
        </p:spPr>
      </p:pic>
    </p:spTree>
    <p:extLst>
      <p:ext uri="{BB962C8B-B14F-4D97-AF65-F5344CB8AC3E}">
        <p14:creationId xmlns:p14="http://schemas.microsoft.com/office/powerpoint/2010/main" val="2937004414"/>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Reliable </a:t>
            </a:r>
            <a:r>
              <a:rPr lang="en-US" dirty="0" smtClean="0"/>
              <a:t>Network – Fault Tolerance</a:t>
            </a:r>
            <a:endParaRPr lang="en-US" dirty="0"/>
          </a:p>
        </p:txBody>
      </p:sp>
      <p:pic>
        <p:nvPicPr>
          <p:cNvPr id="4" name="Picture 3"/>
          <p:cNvPicPr>
            <a:picLocks noChangeAspect="1"/>
          </p:cNvPicPr>
          <p:nvPr/>
        </p:nvPicPr>
        <p:blipFill>
          <a:blip r:embed="rId3"/>
          <a:stretch>
            <a:fillRect/>
          </a:stretch>
        </p:blipFill>
        <p:spPr>
          <a:xfrm>
            <a:off x="3955875" y="1264181"/>
            <a:ext cx="5010150" cy="2924175"/>
          </a:xfrm>
          <a:prstGeom prst="rect">
            <a:avLst/>
          </a:prstGeom>
        </p:spPr>
      </p:pic>
      <p:sp>
        <p:nvSpPr>
          <p:cNvPr id="5" name="TextBox 4"/>
          <p:cNvSpPr txBox="1"/>
          <p:nvPr/>
        </p:nvSpPr>
        <p:spPr>
          <a:xfrm>
            <a:off x="193867" y="1264181"/>
            <a:ext cx="3613857" cy="5078313"/>
          </a:xfrm>
          <a:prstGeom prst="rect">
            <a:avLst/>
          </a:prstGeom>
          <a:noFill/>
        </p:spPr>
        <p:txBody>
          <a:bodyPr wrap="square" rtlCol="0">
            <a:spAutoFit/>
          </a:bodyPr>
          <a:lstStyle/>
          <a:p>
            <a:pPr algn="l"/>
            <a:r>
              <a:rPr lang="en-US" sz="1800" dirty="0"/>
              <a:t>The expectation is that the Internet is always available to the millions of users who rely on it. This requires a network architecture that is built to be fault tolerant. A fault tolerant network is one that limits the impact of a failure, so that the fewest number of devices are affected. It is also built in a way that allows quick recovery when such a failure occurs. </a:t>
            </a:r>
            <a:endParaRPr lang="en-US" sz="1800" dirty="0" smtClean="0"/>
          </a:p>
          <a:p>
            <a:pPr algn="l"/>
            <a:r>
              <a:rPr lang="en-US" sz="1800" dirty="0"/>
              <a:t>These networks depend on multiple paths between the source and destination of a message. If one path fails, the messages can be instantly sent over a different link. Having multiple paths to a destination is known as </a:t>
            </a:r>
            <a:r>
              <a:rPr lang="en-US" sz="1800" b="1" dirty="0"/>
              <a:t>redundancy</a:t>
            </a:r>
            <a:r>
              <a:rPr lang="en-US" sz="1800" dirty="0"/>
              <a:t>.</a:t>
            </a:r>
            <a:endParaRPr lang="en-US" sz="1800" dirty="0"/>
          </a:p>
        </p:txBody>
      </p:sp>
      <p:sp>
        <p:nvSpPr>
          <p:cNvPr id="2" name="TextBox 1"/>
          <p:cNvSpPr txBox="1"/>
          <p:nvPr/>
        </p:nvSpPr>
        <p:spPr>
          <a:xfrm>
            <a:off x="3955875" y="4219945"/>
            <a:ext cx="5010150" cy="2031325"/>
          </a:xfrm>
          <a:prstGeom prst="rect">
            <a:avLst/>
          </a:prstGeom>
          <a:noFill/>
        </p:spPr>
        <p:txBody>
          <a:bodyPr wrap="square" rtlCol="0">
            <a:spAutoFit/>
          </a:bodyPr>
          <a:lstStyle/>
          <a:p>
            <a:r>
              <a:rPr lang="en-US" sz="2000" dirty="0" smtClean="0">
                <a:solidFill>
                  <a:srgbClr val="0070C0"/>
                </a:solidFill>
              </a:rPr>
              <a:t>Modern networks uses </a:t>
            </a:r>
            <a:r>
              <a:rPr lang="en-US" sz="2000" b="1" dirty="0" smtClean="0">
                <a:solidFill>
                  <a:srgbClr val="0070C0"/>
                </a:solidFill>
              </a:rPr>
              <a:t>packet switch</a:t>
            </a:r>
            <a:r>
              <a:rPr lang="en-US" sz="2000" dirty="0" smtClean="0">
                <a:solidFill>
                  <a:srgbClr val="0070C0"/>
                </a:solidFill>
              </a:rPr>
              <a:t> instead of </a:t>
            </a:r>
            <a:r>
              <a:rPr lang="en-US" sz="2000" b="1" dirty="0" smtClean="0">
                <a:solidFill>
                  <a:srgbClr val="0070C0"/>
                </a:solidFill>
              </a:rPr>
              <a:t>circuit switch</a:t>
            </a:r>
            <a:r>
              <a:rPr lang="en-US" sz="2000" dirty="0" smtClean="0">
                <a:solidFill>
                  <a:srgbClr val="0070C0"/>
                </a:solidFill>
              </a:rPr>
              <a:t>.</a:t>
            </a:r>
          </a:p>
          <a:p>
            <a:r>
              <a:rPr lang="en-US" sz="2000" dirty="0">
                <a:solidFill>
                  <a:srgbClr val="0070C0"/>
                </a:solidFill>
              </a:rPr>
              <a:t>Packet switching splits traffic into packets that are routed over a shared network. A single message, such as an email or a video stream, is broken into multiple message blocks, called </a:t>
            </a:r>
            <a:r>
              <a:rPr lang="en-US" sz="2000" b="1" dirty="0">
                <a:solidFill>
                  <a:srgbClr val="0070C0"/>
                </a:solidFill>
              </a:rPr>
              <a:t>packets</a:t>
            </a:r>
            <a:r>
              <a:rPr lang="en-US" sz="2000" dirty="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297006096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Reliable </a:t>
            </a:r>
            <a:r>
              <a:rPr lang="en-US" dirty="0" smtClean="0"/>
              <a:t>Network – Scalability</a:t>
            </a:r>
            <a:endParaRPr lang="en-US" dirty="0"/>
          </a:p>
        </p:txBody>
      </p:sp>
      <p:sp>
        <p:nvSpPr>
          <p:cNvPr id="5" name="TextBox 4"/>
          <p:cNvSpPr txBox="1"/>
          <p:nvPr/>
        </p:nvSpPr>
        <p:spPr>
          <a:xfrm>
            <a:off x="193868" y="2308535"/>
            <a:ext cx="3613857" cy="1338828"/>
          </a:xfrm>
          <a:prstGeom prst="rect">
            <a:avLst/>
          </a:prstGeom>
          <a:noFill/>
        </p:spPr>
        <p:txBody>
          <a:bodyPr wrap="square" rtlCol="0">
            <a:spAutoFit/>
          </a:bodyPr>
          <a:lstStyle/>
          <a:p>
            <a:pPr algn="l"/>
            <a:r>
              <a:rPr lang="en-US" sz="1800" dirty="0"/>
              <a:t>A scalable network can expand quickly to support new users and applications without impacting the performance of the service being delivered to existing users.</a:t>
            </a:r>
            <a:endParaRPr lang="en-US" sz="1800" dirty="0"/>
          </a:p>
        </p:txBody>
      </p:sp>
      <p:pic>
        <p:nvPicPr>
          <p:cNvPr id="6" name="Picture 5"/>
          <p:cNvPicPr>
            <a:picLocks noChangeAspect="1"/>
          </p:cNvPicPr>
          <p:nvPr/>
        </p:nvPicPr>
        <p:blipFill>
          <a:blip r:embed="rId3"/>
          <a:stretch>
            <a:fillRect/>
          </a:stretch>
        </p:blipFill>
        <p:spPr>
          <a:xfrm>
            <a:off x="4092977" y="1468236"/>
            <a:ext cx="4124325" cy="3019425"/>
          </a:xfrm>
          <a:prstGeom prst="rect">
            <a:avLst/>
          </a:prstGeom>
        </p:spPr>
      </p:pic>
    </p:spTree>
    <p:extLst>
      <p:ext uri="{BB962C8B-B14F-4D97-AF65-F5344CB8AC3E}">
        <p14:creationId xmlns:p14="http://schemas.microsoft.com/office/powerpoint/2010/main" val="2077925445"/>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Reliable </a:t>
            </a:r>
            <a:r>
              <a:rPr lang="en-US" dirty="0" smtClean="0"/>
              <a:t>Network – Quality of Service</a:t>
            </a:r>
            <a:endParaRPr lang="en-US" dirty="0"/>
          </a:p>
        </p:txBody>
      </p:sp>
      <p:sp>
        <p:nvSpPr>
          <p:cNvPr id="5" name="TextBox 4"/>
          <p:cNvSpPr txBox="1"/>
          <p:nvPr/>
        </p:nvSpPr>
        <p:spPr>
          <a:xfrm>
            <a:off x="193868" y="1123408"/>
            <a:ext cx="3903670" cy="5826210"/>
          </a:xfrm>
          <a:prstGeom prst="rect">
            <a:avLst/>
          </a:prstGeom>
          <a:noFill/>
        </p:spPr>
        <p:txBody>
          <a:bodyPr wrap="square" rtlCol="0">
            <a:spAutoFit/>
          </a:bodyPr>
          <a:lstStyle/>
          <a:p>
            <a:pPr algn="l"/>
            <a:r>
              <a:rPr lang="en-US" sz="1800" b="1" dirty="0"/>
              <a:t>Quality of Service (</a:t>
            </a:r>
            <a:r>
              <a:rPr lang="en-US" sz="1800" b="1" dirty="0" err="1"/>
              <a:t>QoS</a:t>
            </a:r>
            <a:r>
              <a:rPr lang="en-US" sz="1800" b="1" dirty="0"/>
              <a:t>)</a:t>
            </a:r>
            <a:r>
              <a:rPr lang="en-US" sz="1800" dirty="0"/>
              <a:t> is also an ever increasing requirement of networks today. New applications available to users over internetworks, such as voice and live video transmissions, create higher expectations for the quality of the delivered services. Have you ever tried to watch a video with constant breaks and pauses? As data, voice, and video content continue to converge onto the same network, </a:t>
            </a:r>
            <a:r>
              <a:rPr lang="en-US" sz="1800" dirty="0" err="1"/>
              <a:t>QoS</a:t>
            </a:r>
            <a:r>
              <a:rPr lang="en-US" sz="1800" dirty="0"/>
              <a:t> becomes a primary mechanism for managing congestion and ensuring reliable delivery of content to all users</a:t>
            </a:r>
            <a:r>
              <a:rPr lang="en-US" sz="1800" dirty="0" smtClean="0"/>
              <a:t>.</a:t>
            </a:r>
          </a:p>
          <a:p>
            <a:pPr algn="l"/>
            <a:r>
              <a:rPr lang="en-US" sz="1800" dirty="0" smtClean="0"/>
              <a:t>Congestion </a:t>
            </a:r>
            <a:r>
              <a:rPr lang="en-US" sz="1800" dirty="0"/>
              <a:t>occurs when the demand for bandwidth exceeds the amount available. Network bandwidth is measured in the number of bits that can be transmitted in a single second, or </a:t>
            </a:r>
            <a:r>
              <a:rPr lang="en-US" sz="1800" b="1" dirty="0"/>
              <a:t>bits</a:t>
            </a:r>
            <a:r>
              <a:rPr lang="en-US" sz="1800" dirty="0"/>
              <a:t> </a:t>
            </a:r>
            <a:r>
              <a:rPr lang="en-US" sz="1800" b="1" dirty="0"/>
              <a:t>per second </a:t>
            </a:r>
            <a:r>
              <a:rPr lang="en-US" sz="1800" dirty="0"/>
              <a:t>(bps). </a:t>
            </a:r>
            <a:endParaRPr lang="en-US" sz="1800" dirty="0"/>
          </a:p>
        </p:txBody>
      </p:sp>
      <p:pic>
        <p:nvPicPr>
          <p:cNvPr id="2" name="Picture 1"/>
          <p:cNvPicPr>
            <a:picLocks noChangeAspect="1"/>
          </p:cNvPicPr>
          <p:nvPr/>
        </p:nvPicPr>
        <p:blipFill>
          <a:blip r:embed="rId3"/>
          <a:stretch>
            <a:fillRect/>
          </a:stretch>
        </p:blipFill>
        <p:spPr>
          <a:xfrm>
            <a:off x="4097538" y="1958311"/>
            <a:ext cx="4868487" cy="3582679"/>
          </a:xfrm>
          <a:prstGeom prst="rect">
            <a:avLst/>
          </a:prstGeom>
        </p:spPr>
      </p:pic>
    </p:spTree>
    <p:extLst>
      <p:ext uri="{BB962C8B-B14F-4D97-AF65-F5344CB8AC3E}">
        <p14:creationId xmlns:p14="http://schemas.microsoft.com/office/powerpoint/2010/main" val="682548291"/>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Network as a Platform</a:t>
            </a:r>
            <a:r>
              <a:rPr lang="en-US" dirty="0" smtClean="0"/>
              <a:t/>
            </a:r>
            <a:br>
              <a:rPr lang="en-US" dirty="0" smtClean="0"/>
            </a:br>
            <a:r>
              <a:rPr lang="en-US" dirty="0" smtClean="0"/>
              <a:t>Reliable </a:t>
            </a:r>
            <a:r>
              <a:rPr lang="en-US" dirty="0" smtClean="0"/>
              <a:t>Network – Security</a:t>
            </a:r>
            <a:endParaRPr lang="en-US" dirty="0"/>
          </a:p>
        </p:txBody>
      </p:sp>
      <p:sp>
        <p:nvSpPr>
          <p:cNvPr id="5" name="TextBox 4"/>
          <p:cNvSpPr txBox="1"/>
          <p:nvPr/>
        </p:nvSpPr>
        <p:spPr>
          <a:xfrm>
            <a:off x="193868" y="1123408"/>
            <a:ext cx="3903670" cy="5078313"/>
          </a:xfrm>
          <a:prstGeom prst="rect">
            <a:avLst/>
          </a:prstGeom>
          <a:noFill/>
        </p:spPr>
        <p:txBody>
          <a:bodyPr wrap="square" rtlCol="0">
            <a:spAutoFit/>
          </a:bodyPr>
          <a:lstStyle/>
          <a:p>
            <a:pPr algn="l"/>
            <a:r>
              <a:rPr lang="en-US" sz="1800" dirty="0"/>
              <a:t>The network infrastructure, services, and the data contained on network-attached devices are crucial personal and business assets. There are two types of network security concerns that must be addressed: </a:t>
            </a:r>
            <a:r>
              <a:rPr lang="en-US" sz="1800" b="1" dirty="0"/>
              <a:t>network infrastructure security</a:t>
            </a:r>
            <a:r>
              <a:rPr lang="en-US" sz="1800" dirty="0"/>
              <a:t> and </a:t>
            </a:r>
            <a:r>
              <a:rPr lang="en-US" sz="1800" b="1" dirty="0"/>
              <a:t>information security</a:t>
            </a:r>
            <a:r>
              <a:rPr lang="en-US" sz="1800" dirty="0"/>
              <a:t>.</a:t>
            </a:r>
          </a:p>
          <a:p>
            <a:pPr algn="l"/>
            <a:r>
              <a:rPr lang="en-US" sz="1800" dirty="0"/>
              <a:t>Securing a </a:t>
            </a:r>
            <a:r>
              <a:rPr lang="en-US" sz="1800" b="1" dirty="0"/>
              <a:t>network infrastructure </a:t>
            </a:r>
            <a:r>
              <a:rPr lang="en-US" sz="1800" dirty="0"/>
              <a:t>includes the physical securing of devices that provide network connectivity, and preventing unauthorized access to the management software that resides on </a:t>
            </a:r>
            <a:r>
              <a:rPr lang="en-US" sz="1800" dirty="0" smtClean="0"/>
              <a:t>them. </a:t>
            </a:r>
            <a:r>
              <a:rPr lang="en-US" sz="1800" b="1" dirty="0" smtClean="0"/>
              <a:t>In</a:t>
            </a:r>
            <a:r>
              <a:rPr lang="en-US" sz="1800" b="1" dirty="0"/>
              <a:t>formation security</a:t>
            </a:r>
            <a:r>
              <a:rPr lang="en-US" sz="1800" dirty="0"/>
              <a:t> refers to protecting the information contained within the packets being transmitted over the network and the information stored on network attached devices.</a:t>
            </a:r>
          </a:p>
        </p:txBody>
      </p:sp>
      <p:pic>
        <p:nvPicPr>
          <p:cNvPr id="3" name="Picture 2"/>
          <p:cNvPicPr>
            <a:picLocks noChangeAspect="1"/>
          </p:cNvPicPr>
          <p:nvPr/>
        </p:nvPicPr>
        <p:blipFill>
          <a:blip r:embed="rId3"/>
          <a:stretch>
            <a:fillRect/>
          </a:stretch>
        </p:blipFill>
        <p:spPr>
          <a:xfrm>
            <a:off x="4398181" y="1418443"/>
            <a:ext cx="4567844" cy="3252550"/>
          </a:xfrm>
          <a:prstGeom prst="rect">
            <a:avLst/>
          </a:prstGeom>
        </p:spPr>
      </p:pic>
      <p:pic>
        <p:nvPicPr>
          <p:cNvPr id="4" name="Picture 3"/>
          <p:cNvPicPr>
            <a:picLocks noChangeAspect="1"/>
          </p:cNvPicPr>
          <p:nvPr/>
        </p:nvPicPr>
        <p:blipFill>
          <a:blip r:embed="rId4"/>
          <a:stretch>
            <a:fillRect/>
          </a:stretch>
        </p:blipFill>
        <p:spPr>
          <a:xfrm>
            <a:off x="6387153" y="4670993"/>
            <a:ext cx="2032309" cy="1636467"/>
          </a:xfrm>
          <a:prstGeom prst="rect">
            <a:avLst/>
          </a:prstGeom>
        </p:spPr>
      </p:pic>
      <p:sp>
        <p:nvSpPr>
          <p:cNvPr id="6" name="TextBox 5"/>
          <p:cNvSpPr txBox="1"/>
          <p:nvPr/>
        </p:nvSpPr>
        <p:spPr>
          <a:xfrm>
            <a:off x="4234016" y="5112192"/>
            <a:ext cx="2153137" cy="1089529"/>
          </a:xfrm>
          <a:prstGeom prst="rect">
            <a:avLst/>
          </a:prstGeom>
          <a:noFill/>
        </p:spPr>
        <p:txBody>
          <a:bodyPr wrap="square" rtlCol="0">
            <a:spAutoFit/>
          </a:bodyPr>
          <a:lstStyle/>
          <a:p>
            <a:r>
              <a:rPr lang="en-US" sz="1800" dirty="0" smtClean="0">
                <a:solidFill>
                  <a:srgbClr val="0070C0"/>
                </a:solidFill>
              </a:rPr>
              <a:t>To achieve information security, you need three things:</a:t>
            </a:r>
            <a:endParaRPr lang="en-US" sz="1800" dirty="0">
              <a:solidFill>
                <a:srgbClr val="0070C0"/>
              </a:solidFill>
            </a:endParaRPr>
          </a:p>
        </p:txBody>
      </p:sp>
    </p:spTree>
    <p:extLst>
      <p:ext uri="{BB962C8B-B14F-4D97-AF65-F5344CB8AC3E}">
        <p14:creationId xmlns:p14="http://schemas.microsoft.com/office/powerpoint/2010/main" val="179840351"/>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The Network as a Platform</a:t>
            </a:r>
            <a:r>
              <a:rPr lang="en-US" sz="2800" dirty="0" smtClean="0"/>
              <a:t/>
            </a:r>
            <a:br>
              <a:rPr lang="en-US" sz="2800" dirty="0" smtClean="0"/>
            </a:br>
            <a:r>
              <a:rPr lang="en-US" sz="2800" dirty="0" smtClean="0"/>
              <a:t>Reliable </a:t>
            </a:r>
            <a:r>
              <a:rPr lang="en-US" sz="2800" dirty="0" smtClean="0"/>
              <a:t>Network – End-of-Segment Checkup</a:t>
            </a:r>
            <a:endParaRPr lang="en-US" sz="2800" dirty="0"/>
          </a:p>
        </p:txBody>
      </p:sp>
      <p:pic>
        <p:nvPicPr>
          <p:cNvPr id="2" name="Picture 1"/>
          <p:cNvPicPr>
            <a:picLocks noChangeAspect="1"/>
          </p:cNvPicPr>
          <p:nvPr/>
        </p:nvPicPr>
        <p:blipFill>
          <a:blip r:embed="rId3"/>
          <a:stretch>
            <a:fillRect/>
          </a:stretch>
        </p:blipFill>
        <p:spPr>
          <a:xfrm>
            <a:off x="2488583" y="1960515"/>
            <a:ext cx="6600825" cy="3343275"/>
          </a:xfrm>
          <a:prstGeom prst="rect">
            <a:avLst/>
          </a:prstGeom>
        </p:spPr>
      </p:pic>
      <p:pic>
        <p:nvPicPr>
          <p:cNvPr id="7" name="Picture 6"/>
          <p:cNvPicPr>
            <a:picLocks noChangeAspect="1"/>
          </p:cNvPicPr>
          <p:nvPr/>
        </p:nvPicPr>
        <p:blipFill>
          <a:blip r:embed="rId4"/>
          <a:stretch>
            <a:fillRect/>
          </a:stretch>
        </p:blipFill>
        <p:spPr>
          <a:xfrm>
            <a:off x="193868" y="1960515"/>
            <a:ext cx="2114550" cy="1381125"/>
          </a:xfrm>
          <a:prstGeom prst="rect">
            <a:avLst/>
          </a:prstGeom>
        </p:spPr>
      </p:pic>
    </p:spTree>
    <p:extLst>
      <p:ext uri="{BB962C8B-B14F-4D97-AF65-F5344CB8AC3E}">
        <p14:creationId xmlns:p14="http://schemas.microsoft.com/office/powerpoint/2010/main" val="2699681296"/>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1.4 The Changing Network Environment</a:t>
            </a:r>
            <a:endParaRPr lang="en-US" sz="2400" dirty="0">
              <a:solidFill>
                <a:srgbClr val="00B0F0"/>
              </a:solidFill>
            </a:endParaRPr>
          </a:p>
        </p:txBody>
      </p:sp>
    </p:spTree>
    <p:extLst>
      <p:ext uri="{BB962C8B-B14F-4D97-AF65-F5344CB8AC3E}">
        <p14:creationId xmlns:p14="http://schemas.microsoft.com/office/powerpoint/2010/main" val="298786713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Trends</a:t>
            </a:r>
            <a:endParaRPr lang="en-US" dirty="0"/>
          </a:p>
        </p:txBody>
      </p:sp>
      <p:sp>
        <p:nvSpPr>
          <p:cNvPr id="2" name="Content Placeholder 1"/>
          <p:cNvSpPr>
            <a:spLocks noGrp="1"/>
          </p:cNvSpPr>
          <p:nvPr>
            <p:ph idx="1"/>
          </p:nvPr>
        </p:nvSpPr>
        <p:spPr>
          <a:xfrm>
            <a:off x="213110" y="1232592"/>
            <a:ext cx="4869030" cy="5233315"/>
          </a:xfrm>
        </p:spPr>
        <p:txBody>
          <a:bodyPr>
            <a:normAutofit/>
          </a:bodyPr>
          <a:lstStyle/>
          <a:p>
            <a:r>
              <a:rPr lang="en-US" dirty="0" smtClean="0"/>
              <a:t>Top trends include:</a:t>
            </a:r>
          </a:p>
          <a:p>
            <a:pPr lvl="1"/>
            <a:r>
              <a:rPr lang="en-US" dirty="0" smtClean="0"/>
              <a:t>Bring Your Own Device (BYOB)</a:t>
            </a:r>
          </a:p>
          <a:p>
            <a:pPr lvl="1"/>
            <a:r>
              <a:rPr lang="en-US" dirty="0" smtClean="0"/>
              <a:t>Online Collaboration</a:t>
            </a:r>
          </a:p>
          <a:p>
            <a:pPr lvl="1"/>
            <a:r>
              <a:rPr lang="en-US" dirty="0" smtClean="0"/>
              <a:t>Video Communications</a:t>
            </a:r>
          </a:p>
          <a:p>
            <a:pPr lvl="1"/>
            <a:r>
              <a:rPr lang="en-US" dirty="0" smtClean="0"/>
              <a:t>Cloud Computing</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7670" y="2755919"/>
            <a:ext cx="5136330" cy="370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269207"/>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a:t>
            </a:r>
            <a:r>
              <a:rPr lang="en-US" dirty="0" smtClean="0"/>
              <a:t>Trends – Bring Your Own Device</a:t>
            </a:r>
            <a:endParaRPr lang="en-US" dirty="0"/>
          </a:p>
        </p:txBody>
      </p:sp>
      <p:sp>
        <p:nvSpPr>
          <p:cNvPr id="2" name="Content Placeholder 1"/>
          <p:cNvSpPr>
            <a:spLocks noGrp="1"/>
          </p:cNvSpPr>
          <p:nvPr>
            <p:ph idx="1"/>
          </p:nvPr>
        </p:nvSpPr>
        <p:spPr>
          <a:xfrm>
            <a:off x="213110" y="1232592"/>
            <a:ext cx="4140526" cy="5233315"/>
          </a:xfrm>
        </p:spPr>
        <p:txBody>
          <a:bodyPr>
            <a:normAutofit lnSpcReduction="10000"/>
          </a:bodyPr>
          <a:lstStyle/>
          <a:p>
            <a:r>
              <a:rPr lang="en-US" dirty="0"/>
              <a:t>The concept of any device, to any content, in any manner, is a major global trend that requires significant changes to the way devices are used. This trend is known as Bring Your Own Device (BYOD).</a:t>
            </a:r>
          </a:p>
          <a:p>
            <a:r>
              <a:rPr lang="en-US" dirty="0"/>
              <a:t>BYOD is about end users having the freedom to use personal tools to access information and communicate across a business or campus network. </a:t>
            </a:r>
          </a:p>
        </p:txBody>
      </p:sp>
      <p:pic>
        <p:nvPicPr>
          <p:cNvPr id="3" name="Picture 2"/>
          <p:cNvPicPr>
            <a:picLocks noChangeAspect="1"/>
          </p:cNvPicPr>
          <p:nvPr/>
        </p:nvPicPr>
        <p:blipFill>
          <a:blip r:embed="rId3"/>
          <a:stretch>
            <a:fillRect/>
          </a:stretch>
        </p:blipFill>
        <p:spPr>
          <a:xfrm>
            <a:off x="4568773" y="2460932"/>
            <a:ext cx="4315364" cy="2575091"/>
          </a:xfrm>
          <a:prstGeom prst="rect">
            <a:avLst/>
          </a:prstGeom>
        </p:spPr>
      </p:pic>
    </p:spTree>
    <p:extLst>
      <p:ext uri="{BB962C8B-B14F-4D97-AF65-F5344CB8AC3E}">
        <p14:creationId xmlns:p14="http://schemas.microsoft.com/office/powerpoint/2010/main" val="158973071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a:t>
            </a:r>
            <a:r>
              <a:rPr lang="en-US" dirty="0" smtClean="0"/>
              <a:t>Trends – Online Collaboration</a:t>
            </a:r>
            <a:endParaRPr lang="en-US" dirty="0"/>
          </a:p>
        </p:txBody>
      </p:sp>
      <p:sp>
        <p:nvSpPr>
          <p:cNvPr id="2" name="Content Placeholder 1"/>
          <p:cNvSpPr>
            <a:spLocks noGrp="1"/>
          </p:cNvSpPr>
          <p:nvPr>
            <p:ph idx="1"/>
          </p:nvPr>
        </p:nvSpPr>
        <p:spPr>
          <a:xfrm>
            <a:off x="213110" y="1232592"/>
            <a:ext cx="4140526" cy="5233315"/>
          </a:xfrm>
        </p:spPr>
        <p:txBody>
          <a:bodyPr>
            <a:normAutofit fontScale="92500"/>
          </a:bodyPr>
          <a:lstStyle/>
          <a:p>
            <a:r>
              <a:rPr lang="en-US" dirty="0"/>
              <a:t>Individuals want to connect to the network, not only for access to data applications, but also to collaborate with one another. Collaboration is defined as “the act of working with another or others on a joint project.” Collaboration tools, like Cisco WebEx shown in the figure, give employees, students, teachers, customers, and partners a way to instantly connect, interact, and achieve their objectives.</a:t>
            </a:r>
          </a:p>
        </p:txBody>
      </p:sp>
      <p:pic>
        <p:nvPicPr>
          <p:cNvPr id="4" name="Picture 3"/>
          <p:cNvPicPr>
            <a:picLocks noChangeAspect="1"/>
          </p:cNvPicPr>
          <p:nvPr/>
        </p:nvPicPr>
        <p:blipFill>
          <a:blip r:embed="rId3"/>
          <a:stretch>
            <a:fillRect/>
          </a:stretch>
        </p:blipFill>
        <p:spPr>
          <a:xfrm>
            <a:off x="4638604" y="2275338"/>
            <a:ext cx="4554850" cy="2665152"/>
          </a:xfrm>
          <a:prstGeom prst="rect">
            <a:avLst/>
          </a:prstGeom>
        </p:spPr>
      </p:pic>
    </p:spTree>
    <p:extLst>
      <p:ext uri="{BB962C8B-B14F-4D97-AF65-F5344CB8AC3E}">
        <p14:creationId xmlns:p14="http://schemas.microsoft.com/office/powerpoint/2010/main" val="316834541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1.1  Globally Connected</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a:t>
            </a:r>
            <a:r>
              <a:rPr lang="en-US" dirty="0" smtClean="0"/>
              <a:t>Trends – Video Communications</a:t>
            </a:r>
            <a:endParaRPr lang="en-US" dirty="0"/>
          </a:p>
        </p:txBody>
      </p:sp>
      <p:sp>
        <p:nvSpPr>
          <p:cNvPr id="2" name="Content Placeholder 1"/>
          <p:cNvSpPr>
            <a:spLocks noGrp="1"/>
          </p:cNvSpPr>
          <p:nvPr>
            <p:ph idx="1"/>
          </p:nvPr>
        </p:nvSpPr>
        <p:spPr>
          <a:xfrm>
            <a:off x="213110" y="1232592"/>
            <a:ext cx="4140526" cy="5233315"/>
          </a:xfrm>
        </p:spPr>
        <p:txBody>
          <a:bodyPr>
            <a:normAutofit fontScale="92500" lnSpcReduction="10000"/>
          </a:bodyPr>
          <a:lstStyle/>
          <a:p>
            <a:r>
              <a:rPr lang="en-US" dirty="0"/>
              <a:t>Another trend in networking that is critical to the communication and collaboration effort is video. Video is being used for communications, collaboration, and entertainment. Video calls can be made to and from anywhere with an Internet connection.</a:t>
            </a:r>
          </a:p>
          <a:p>
            <a:r>
              <a:rPr lang="en-US" dirty="0"/>
              <a:t>Video conferencing is a powerful tool for communicating with others at a distance, both locally and globally</a:t>
            </a:r>
          </a:p>
        </p:txBody>
      </p:sp>
      <p:pic>
        <p:nvPicPr>
          <p:cNvPr id="3" name="Picture 2"/>
          <p:cNvPicPr>
            <a:picLocks noChangeAspect="1"/>
          </p:cNvPicPr>
          <p:nvPr/>
        </p:nvPicPr>
        <p:blipFill>
          <a:blip r:embed="rId3"/>
          <a:stretch>
            <a:fillRect/>
          </a:stretch>
        </p:blipFill>
        <p:spPr>
          <a:xfrm>
            <a:off x="4530487" y="3020917"/>
            <a:ext cx="4435538" cy="2329005"/>
          </a:xfrm>
          <a:prstGeom prst="rect">
            <a:avLst/>
          </a:prstGeom>
        </p:spPr>
      </p:pic>
    </p:spTree>
    <p:extLst>
      <p:ext uri="{BB962C8B-B14F-4D97-AF65-F5344CB8AC3E}">
        <p14:creationId xmlns:p14="http://schemas.microsoft.com/office/powerpoint/2010/main" val="1893586936"/>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a:t>
            </a:r>
            <a:r>
              <a:rPr lang="en-US" dirty="0" smtClean="0"/>
              <a:t>Trends – Cloud Computing</a:t>
            </a:r>
            <a:endParaRPr lang="en-US" dirty="0"/>
          </a:p>
        </p:txBody>
      </p:sp>
      <p:sp>
        <p:nvSpPr>
          <p:cNvPr id="2" name="Content Placeholder 1"/>
          <p:cNvSpPr>
            <a:spLocks noGrp="1"/>
          </p:cNvSpPr>
          <p:nvPr>
            <p:ph idx="1"/>
          </p:nvPr>
        </p:nvSpPr>
        <p:spPr>
          <a:xfrm>
            <a:off x="213110" y="1232592"/>
            <a:ext cx="4140526" cy="5233315"/>
          </a:xfrm>
        </p:spPr>
        <p:txBody>
          <a:bodyPr>
            <a:normAutofit fontScale="77500" lnSpcReduction="20000"/>
          </a:bodyPr>
          <a:lstStyle/>
          <a:p>
            <a:r>
              <a:rPr lang="en-US" dirty="0"/>
              <a:t>Cloud computing is another global trend changing the way we access and store data. Cloud computing allows us to store personal files, even backup our entire hard disk drive on servers over the Internet. Applications such as word processing and photo editing can be accessed using the Cloud.</a:t>
            </a:r>
          </a:p>
          <a:p>
            <a:r>
              <a:rPr lang="en-US" dirty="0"/>
              <a:t>For businesses, Cloud computing extends IT's capabilities without requiring investment in new infrastructure, training new personnel, or licensing new software. These services are available on demand and delivered economically to any device anywhere in the world without compromising security or function.</a:t>
            </a:r>
          </a:p>
        </p:txBody>
      </p:sp>
      <p:pic>
        <p:nvPicPr>
          <p:cNvPr id="4" name="Picture 3"/>
          <p:cNvPicPr>
            <a:picLocks noChangeAspect="1"/>
          </p:cNvPicPr>
          <p:nvPr/>
        </p:nvPicPr>
        <p:blipFill>
          <a:blip r:embed="rId3"/>
          <a:stretch>
            <a:fillRect/>
          </a:stretch>
        </p:blipFill>
        <p:spPr>
          <a:xfrm>
            <a:off x="4579946" y="2144191"/>
            <a:ext cx="4276725" cy="3743325"/>
          </a:xfrm>
          <a:prstGeom prst="rect">
            <a:avLst/>
          </a:prstGeom>
        </p:spPr>
      </p:pic>
    </p:spTree>
    <p:extLst>
      <p:ext uri="{BB962C8B-B14F-4D97-AF65-F5344CB8AC3E}">
        <p14:creationId xmlns:p14="http://schemas.microsoft.com/office/powerpoint/2010/main" val="3201934709"/>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Networking Technologies for the Home</a:t>
            </a:r>
            <a:endParaRPr lang="en-US" dirty="0"/>
          </a:p>
        </p:txBody>
      </p:sp>
      <p:sp>
        <p:nvSpPr>
          <p:cNvPr id="2" name="Content Placeholder 1"/>
          <p:cNvSpPr>
            <a:spLocks noGrp="1"/>
          </p:cNvSpPr>
          <p:nvPr>
            <p:ph idx="1"/>
          </p:nvPr>
        </p:nvSpPr>
        <p:spPr>
          <a:xfrm>
            <a:off x="213109" y="1327759"/>
            <a:ext cx="6388107" cy="3156559"/>
          </a:xfrm>
        </p:spPr>
        <p:txBody>
          <a:bodyPr/>
          <a:lstStyle/>
          <a:p>
            <a:r>
              <a:rPr lang="en-US" dirty="0" smtClean="0"/>
              <a:t>Technology Trends in the Home</a:t>
            </a:r>
          </a:p>
          <a:p>
            <a:pPr lvl="1"/>
            <a:r>
              <a:rPr lang="en-US" dirty="0" smtClean="0"/>
              <a:t>Smart home</a:t>
            </a:r>
          </a:p>
          <a:p>
            <a:r>
              <a:rPr lang="en-US" dirty="0" smtClean="0"/>
              <a:t>Powerline Networking</a:t>
            </a:r>
          </a:p>
          <a:p>
            <a:pPr lvl="1"/>
            <a:r>
              <a:rPr lang="en-US" dirty="0" smtClean="0"/>
              <a:t>Uses </a:t>
            </a:r>
            <a:r>
              <a:rPr lang="en-US" dirty="0"/>
              <a:t>existing electrical wiring to connect devices</a:t>
            </a:r>
            <a:endParaRPr lang="en-US" dirty="0" smtClean="0"/>
          </a:p>
          <a:p>
            <a:r>
              <a:rPr lang="en-US" dirty="0" smtClean="0"/>
              <a:t>Wireless Broadband</a:t>
            </a:r>
          </a:p>
          <a:p>
            <a:pPr lvl="1"/>
            <a:r>
              <a:rPr lang="en-US" dirty="0"/>
              <a:t>Wireless Internet Service Provider (WISP</a:t>
            </a:r>
            <a:r>
              <a:rPr lang="en-US" dirty="0" smtClean="0"/>
              <a:t>)</a:t>
            </a:r>
          </a:p>
          <a:p>
            <a:pPr lvl="1"/>
            <a:r>
              <a:rPr lang="en-US" dirty="0"/>
              <a:t>Wireless </a:t>
            </a:r>
            <a:r>
              <a:rPr lang="en-US" dirty="0" smtClean="0"/>
              <a:t>Broadband Service using cellular technology</a:t>
            </a:r>
            <a:endParaRPr lang="en-US" dirty="0"/>
          </a:p>
        </p:txBody>
      </p:sp>
      <p:pic>
        <p:nvPicPr>
          <p:cNvPr id="9" name="Picture 8"/>
          <p:cNvPicPr>
            <a:picLocks noChangeAspect="1"/>
          </p:cNvPicPr>
          <p:nvPr/>
        </p:nvPicPr>
        <p:blipFill>
          <a:blip r:embed="rId3"/>
          <a:stretch>
            <a:fillRect/>
          </a:stretch>
        </p:blipFill>
        <p:spPr>
          <a:xfrm>
            <a:off x="7468056" y="2205950"/>
            <a:ext cx="771525" cy="1400175"/>
          </a:xfrm>
          <a:prstGeom prst="rect">
            <a:avLst/>
          </a:prstGeom>
        </p:spPr>
      </p:pic>
      <p:pic>
        <p:nvPicPr>
          <p:cNvPr id="10" name="Picture 9"/>
          <p:cNvPicPr>
            <a:picLocks noChangeAspect="1"/>
          </p:cNvPicPr>
          <p:nvPr/>
        </p:nvPicPr>
        <p:blipFill>
          <a:blip r:embed="rId4"/>
          <a:stretch>
            <a:fillRect/>
          </a:stretch>
        </p:blipFill>
        <p:spPr>
          <a:xfrm>
            <a:off x="5755318" y="4248001"/>
            <a:ext cx="2343150" cy="2419350"/>
          </a:xfrm>
          <a:prstGeom prst="rect">
            <a:avLst/>
          </a:prstGeom>
        </p:spPr>
      </p:pic>
    </p:spTree>
    <p:extLst>
      <p:ext uri="{BB962C8B-B14F-4D97-AF65-F5344CB8AC3E}">
        <p14:creationId xmlns:p14="http://schemas.microsoft.com/office/powerpoint/2010/main" val="134874886"/>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5106" y="1251404"/>
            <a:ext cx="3235896" cy="191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Security</a:t>
            </a:r>
            <a:endParaRPr lang="en-US" dirty="0"/>
          </a:p>
        </p:txBody>
      </p:sp>
      <p:sp>
        <p:nvSpPr>
          <p:cNvPr id="2" name="Content Placeholder 1"/>
          <p:cNvSpPr>
            <a:spLocks noGrp="1"/>
          </p:cNvSpPr>
          <p:nvPr>
            <p:ph idx="1"/>
          </p:nvPr>
        </p:nvSpPr>
        <p:spPr>
          <a:xfrm>
            <a:off x="213109" y="1301508"/>
            <a:ext cx="5704949" cy="5262130"/>
          </a:xfrm>
        </p:spPr>
        <p:txBody>
          <a:bodyPr>
            <a:normAutofit fontScale="92500" lnSpcReduction="20000"/>
          </a:bodyPr>
          <a:lstStyle/>
          <a:p>
            <a:r>
              <a:rPr lang="en-US" dirty="0" smtClean="0"/>
              <a:t>Security Threats</a:t>
            </a:r>
          </a:p>
          <a:p>
            <a:pPr lvl="1"/>
            <a:r>
              <a:rPr lang="en-US" dirty="0" smtClean="0"/>
              <a:t>Viruses, worms, and Trojan horses </a:t>
            </a:r>
          </a:p>
          <a:p>
            <a:pPr lvl="1"/>
            <a:r>
              <a:rPr lang="en-US" dirty="0" smtClean="0"/>
              <a:t>Spyware and adware</a:t>
            </a:r>
          </a:p>
          <a:p>
            <a:pPr lvl="1"/>
            <a:r>
              <a:rPr lang="en-US" dirty="0" smtClean="0"/>
              <a:t>Zero-day attacks, also called zero-hour attacks</a:t>
            </a:r>
          </a:p>
          <a:p>
            <a:pPr lvl="1"/>
            <a:r>
              <a:rPr lang="en-US" dirty="0" smtClean="0"/>
              <a:t>Hacker attacks </a:t>
            </a:r>
          </a:p>
          <a:p>
            <a:pPr lvl="1"/>
            <a:r>
              <a:rPr lang="en-US" dirty="0" smtClean="0"/>
              <a:t>Denial of service attacks</a:t>
            </a:r>
          </a:p>
          <a:p>
            <a:pPr lvl="1"/>
            <a:r>
              <a:rPr lang="en-US" dirty="0" smtClean="0"/>
              <a:t>Data interception and theft</a:t>
            </a:r>
          </a:p>
          <a:p>
            <a:pPr lvl="1"/>
            <a:r>
              <a:rPr lang="en-US" dirty="0" smtClean="0"/>
              <a:t>Identity theft</a:t>
            </a:r>
          </a:p>
          <a:p>
            <a:r>
              <a:rPr lang="en-US" dirty="0" smtClean="0"/>
              <a:t>Security Solutions</a:t>
            </a:r>
          </a:p>
          <a:p>
            <a:pPr lvl="1"/>
            <a:r>
              <a:rPr lang="en-US" dirty="0" smtClean="0"/>
              <a:t>Antivirus and antispyware </a:t>
            </a:r>
          </a:p>
          <a:p>
            <a:pPr lvl="1"/>
            <a:r>
              <a:rPr lang="en-US" dirty="0" smtClean="0"/>
              <a:t>Firewall filtering</a:t>
            </a:r>
          </a:p>
          <a:p>
            <a:pPr lvl="1"/>
            <a:r>
              <a:rPr lang="en-US" dirty="0" smtClean="0"/>
              <a:t>Dedicated firewall systems</a:t>
            </a:r>
          </a:p>
          <a:p>
            <a:pPr lvl="1"/>
            <a:r>
              <a:rPr lang="en-US" dirty="0" smtClean="0"/>
              <a:t>Access control lists (ACL) </a:t>
            </a:r>
          </a:p>
          <a:p>
            <a:pPr lvl="1"/>
            <a:r>
              <a:rPr lang="en-US" dirty="0" smtClean="0"/>
              <a:t>Intrusion prevention systems (IPS) </a:t>
            </a:r>
          </a:p>
          <a:p>
            <a:pPr lvl="1"/>
            <a:r>
              <a:rPr lang="en-US" dirty="0" smtClean="0"/>
              <a:t>Virtual Private Networks (VPNs)</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66348" y="3689225"/>
            <a:ext cx="3004654" cy="239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728514"/>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The Changing Network Environment</a:t>
            </a:r>
            <a:r>
              <a:rPr lang="en-US" dirty="0" smtClean="0"/>
              <a:t/>
            </a:r>
            <a:br>
              <a:rPr lang="en-US" dirty="0" smtClean="0"/>
            </a:br>
            <a:r>
              <a:rPr lang="en-US" dirty="0" smtClean="0"/>
              <a:t>Network Architecture</a:t>
            </a:r>
            <a:endParaRPr lang="en-US" dirty="0"/>
          </a:p>
        </p:txBody>
      </p:sp>
      <p:sp>
        <p:nvSpPr>
          <p:cNvPr id="2" name="Content Placeholder 1"/>
          <p:cNvSpPr>
            <a:spLocks noGrp="1"/>
          </p:cNvSpPr>
          <p:nvPr>
            <p:ph idx="1"/>
          </p:nvPr>
        </p:nvSpPr>
        <p:spPr>
          <a:xfrm>
            <a:off x="213109" y="1539502"/>
            <a:ext cx="8752915" cy="4926405"/>
          </a:xfrm>
        </p:spPr>
        <p:txBody>
          <a:bodyPr/>
          <a:lstStyle/>
          <a:p>
            <a:r>
              <a:rPr lang="en-US" dirty="0" smtClean="0"/>
              <a:t>Cisco Network Architecture</a:t>
            </a:r>
          </a:p>
          <a:p>
            <a:pPr lvl="1"/>
            <a:r>
              <a:rPr lang="en-US" dirty="0" smtClean="0"/>
              <a:t>Support technologies </a:t>
            </a:r>
            <a:r>
              <a:rPr lang="en-US" dirty="0"/>
              <a:t>and </a:t>
            </a:r>
            <a:r>
              <a:rPr lang="en-US" dirty="0" smtClean="0"/>
              <a:t>applications</a:t>
            </a:r>
          </a:p>
          <a:p>
            <a:pPr lvl="1"/>
            <a:r>
              <a:rPr lang="en-US" dirty="0" smtClean="0"/>
              <a:t>Ensure connectivity across any combination of networks</a:t>
            </a:r>
          </a:p>
          <a:p>
            <a:r>
              <a:rPr lang="en-US" dirty="0" smtClean="0"/>
              <a:t>CCNA</a:t>
            </a:r>
          </a:p>
          <a:p>
            <a:pPr lvl="1"/>
            <a:r>
              <a:rPr lang="en-US" dirty="0" smtClean="0"/>
              <a:t>A first step to a networking career</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7318" y="4164116"/>
            <a:ext cx="3283029" cy="221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92988" y="4164116"/>
            <a:ext cx="2907818" cy="230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577130"/>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smtClean="0">
                <a:solidFill>
                  <a:schemeClr val="bg1"/>
                </a:solidFill>
              </a:rPr>
              <a:t>1.5</a:t>
            </a:r>
            <a:r>
              <a:rPr lang="en-US" sz="2400" dirty="0" smtClean="0"/>
              <a:t>  Chapter Summary</a:t>
            </a:r>
            <a:endParaRPr lang="en-US" sz="2400" dirty="0"/>
          </a:p>
        </p:txBody>
      </p:sp>
    </p:spTree>
    <p:extLst>
      <p:ext uri="{BB962C8B-B14F-4D97-AF65-F5344CB8AC3E}">
        <p14:creationId xmlns:p14="http://schemas.microsoft.com/office/powerpoint/2010/main" val="181855358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65508" y="1539502"/>
            <a:ext cx="8600517" cy="248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1600" dirty="0"/>
              <a:t>Explain how multiple networks are used in everyday life.</a:t>
            </a:r>
          </a:p>
          <a:p>
            <a:r>
              <a:rPr lang="en-US" sz="1600" dirty="0"/>
              <a:t>Describe the topologies and devices used in a small to medium-sized business network.</a:t>
            </a:r>
          </a:p>
          <a:p>
            <a:r>
              <a:rPr lang="en-US" sz="1600" dirty="0"/>
              <a:t>Explain the basic characteristics of a network that supports communication in a small to medium-sized business.</a:t>
            </a:r>
          </a:p>
          <a:p>
            <a:r>
              <a:rPr lang="en-US" sz="1600" dirty="0"/>
              <a:t>Explain trends in networking that will affect the use of networks in small to medium-sized businesses.</a:t>
            </a:r>
          </a:p>
        </p:txBody>
      </p:sp>
      <p:sp>
        <p:nvSpPr>
          <p:cNvPr id="21505" name="Rectangle 2"/>
          <p:cNvSpPr>
            <a:spLocks noGrp="1" noChangeArrowheads="1"/>
          </p:cNvSpPr>
          <p:nvPr>
            <p:ph type="title"/>
          </p:nvPr>
        </p:nvSpPr>
        <p:spPr/>
        <p:txBody>
          <a:bodyPr/>
          <a:lstStyle/>
          <a:p>
            <a:pPr eaLnBrk="1" hangingPunct="1"/>
            <a:r>
              <a:rPr lang="en-US" sz="1800" dirty="0" smtClean="0">
                <a:latin typeface="Arial" charset="0"/>
              </a:rPr>
              <a:t>Chapter Summary</a:t>
            </a:r>
            <a:r>
              <a:rPr lang="en-US" dirty="0" smtClean="0">
                <a:latin typeface="Arial" charset="0"/>
              </a:rPr>
              <a:t/>
            </a:r>
            <a:br>
              <a:rPr lang="en-US" dirty="0" smtClean="0">
                <a:latin typeface="Arial" charset="0"/>
              </a:rPr>
            </a:br>
            <a:r>
              <a:rPr lang="en-US" dirty="0" smtClean="0">
                <a:latin typeface="Arial" charset="0"/>
              </a:rPr>
              <a:t>Summary</a:t>
            </a:r>
            <a:endParaRPr lang="en-US" dirty="0">
              <a:latin typeface="Arial" charset="0"/>
            </a:endParaRPr>
          </a:p>
        </p:txBody>
      </p:sp>
    </p:spTree>
    <p:extLst>
      <p:ext uri="{BB962C8B-B14F-4D97-AF65-F5344CB8AC3E}">
        <p14:creationId xmlns:p14="http://schemas.microsoft.com/office/powerpoint/2010/main" val="2497760924"/>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1.1</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13110" y="1539502"/>
            <a:ext cx="2603662" cy="4946358"/>
          </a:xfrm>
        </p:spPr>
        <p:txBody>
          <a:bodyPr/>
          <a:lstStyle/>
          <a:p>
            <a:pPr fontAlgn="b"/>
            <a:r>
              <a:rPr lang="en-US" sz="1600" dirty="0"/>
              <a:t>c</a:t>
            </a:r>
            <a:r>
              <a:rPr lang="en-US" sz="1600" dirty="0" smtClean="0"/>
              <a:t>lient</a:t>
            </a:r>
          </a:p>
          <a:p>
            <a:pPr fontAlgn="b"/>
            <a:r>
              <a:rPr lang="en-US" sz="1600" dirty="0"/>
              <a:t>collaborative learning spaces</a:t>
            </a:r>
          </a:p>
          <a:p>
            <a:pPr fontAlgn="b"/>
            <a:r>
              <a:rPr lang="en-US" sz="1600" dirty="0"/>
              <a:t>global communities</a:t>
            </a:r>
          </a:p>
          <a:p>
            <a:pPr fontAlgn="b"/>
            <a:r>
              <a:rPr lang="en-US" sz="1600" dirty="0"/>
              <a:t>human network</a:t>
            </a:r>
          </a:p>
          <a:p>
            <a:pPr fontAlgn="b"/>
            <a:r>
              <a:rPr lang="en-US" sz="1600" dirty="0"/>
              <a:t>network collaboration services</a:t>
            </a:r>
          </a:p>
          <a:p>
            <a:pPr fontAlgn="b"/>
            <a:r>
              <a:rPr lang="en-US" sz="1600" dirty="0"/>
              <a:t>network of networks</a:t>
            </a:r>
          </a:p>
          <a:p>
            <a:pPr fontAlgn="b"/>
            <a:r>
              <a:rPr lang="en-US" sz="1600" dirty="0"/>
              <a:t>peer-to-peer network</a:t>
            </a:r>
          </a:p>
          <a:p>
            <a:pPr fontAlgn="b"/>
            <a:r>
              <a:rPr lang="en-US" sz="1600" dirty="0" smtClean="0"/>
              <a:t>server</a:t>
            </a:r>
            <a:endParaRPr lang="en-US" sz="1600" dirty="0"/>
          </a:p>
        </p:txBody>
      </p:sp>
    </p:spTree>
    <p:extLst>
      <p:ext uri="{BB962C8B-B14F-4D97-AF65-F5344CB8AC3E}">
        <p14:creationId xmlns:p14="http://schemas.microsoft.com/office/powerpoint/2010/main" val="406038188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Globally Connected</a:t>
            </a:r>
            <a:r>
              <a:rPr lang="en-US" dirty="0">
                <a:latin typeface="Arial" charset="0"/>
              </a:rPr>
              <a:t/>
            </a:r>
            <a:br>
              <a:rPr lang="en-US" dirty="0">
                <a:latin typeface="Arial" charset="0"/>
              </a:rPr>
            </a:br>
            <a:r>
              <a:rPr lang="en-US" dirty="0">
                <a:latin typeface="Arial" charset="0"/>
              </a:rPr>
              <a:t>Networking Today</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455143" cy="2290254"/>
          </a:xfrm>
        </p:spPr>
        <p:txBody>
          <a:bodyPr/>
          <a:lstStyle/>
          <a:p>
            <a:r>
              <a:rPr lang="en-US" sz="2000" dirty="0" smtClean="0"/>
              <a:t>Network has no boundary and supports the way we:</a:t>
            </a:r>
          </a:p>
          <a:p>
            <a:pPr marL="742950" lvl="1" indent="-285750">
              <a:buFont typeface="Arial" panose="020B0604020202020204" pitchFamily="34" charset="0"/>
              <a:buChar char="•"/>
            </a:pPr>
            <a:r>
              <a:rPr lang="en-US" sz="1600" dirty="0" smtClean="0"/>
              <a:t>Learn</a:t>
            </a:r>
          </a:p>
          <a:p>
            <a:pPr marL="742950" lvl="1" indent="-285750">
              <a:buFont typeface="Arial" panose="020B0604020202020204" pitchFamily="34" charset="0"/>
              <a:buChar char="•"/>
            </a:pPr>
            <a:r>
              <a:rPr lang="en-US" sz="1600" dirty="0" smtClean="0"/>
              <a:t>Communicate</a:t>
            </a:r>
          </a:p>
          <a:p>
            <a:pPr marL="742950" lvl="1" indent="-285750">
              <a:buFont typeface="Arial" panose="020B0604020202020204" pitchFamily="34" charset="0"/>
              <a:buChar char="•"/>
            </a:pPr>
            <a:r>
              <a:rPr lang="en-US" sz="1600" dirty="0" smtClean="0"/>
              <a:t>Work</a:t>
            </a:r>
          </a:p>
          <a:p>
            <a:pPr marL="742950" lvl="1" indent="-285750">
              <a:buFont typeface="Arial" panose="020B0604020202020204" pitchFamily="34" charset="0"/>
              <a:buChar char="•"/>
            </a:pPr>
            <a:r>
              <a:rPr lang="en-US" sz="1600" dirty="0" smtClean="0"/>
              <a:t>Play</a:t>
            </a:r>
            <a:endParaRPr lang="en-US" sz="1600" dirty="0"/>
          </a:p>
          <a:p>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6122" y="3735321"/>
            <a:ext cx="3483824" cy="231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14326" y="3735321"/>
            <a:ext cx="3504424" cy="23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4326" y="1012686"/>
            <a:ext cx="3504424" cy="251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958124"/>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1.2</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76908" y="1358745"/>
            <a:ext cx="2721476" cy="4946358"/>
          </a:xfrm>
        </p:spPr>
        <p:txBody>
          <a:bodyPr/>
          <a:lstStyle/>
          <a:p>
            <a:pPr fontAlgn="b"/>
            <a:r>
              <a:rPr lang="en-US" sz="1600" dirty="0"/>
              <a:t>broadband cable</a:t>
            </a:r>
          </a:p>
          <a:p>
            <a:pPr fontAlgn="b"/>
            <a:r>
              <a:rPr lang="en-US" sz="1600" dirty="0"/>
              <a:t>broadband DSL</a:t>
            </a:r>
          </a:p>
          <a:p>
            <a:pPr fontAlgn="b"/>
            <a:r>
              <a:rPr lang="en-US" sz="1600" dirty="0"/>
              <a:t>business DSL</a:t>
            </a:r>
          </a:p>
          <a:p>
            <a:pPr fontAlgn="b"/>
            <a:r>
              <a:rPr lang="en-US" sz="1600" dirty="0"/>
              <a:t>cable</a:t>
            </a:r>
          </a:p>
          <a:p>
            <a:pPr fontAlgn="b"/>
            <a:r>
              <a:rPr lang="en-US" sz="1600" dirty="0"/>
              <a:t>cellular</a:t>
            </a:r>
          </a:p>
          <a:p>
            <a:pPr fontAlgn="b"/>
            <a:r>
              <a:rPr lang="en-US" sz="1600" dirty="0"/>
              <a:t>dedicated leased line</a:t>
            </a:r>
            <a:endParaRPr lang="en-US" sz="1600" dirty="0">
              <a:solidFill>
                <a:srgbClr val="000000"/>
              </a:solidFill>
            </a:endParaRPr>
          </a:p>
          <a:p>
            <a:pPr fontAlgn="b"/>
            <a:r>
              <a:rPr lang="en-US" sz="1600" dirty="0" smtClean="0"/>
              <a:t>dial-up </a:t>
            </a:r>
            <a:r>
              <a:rPr lang="en-US" sz="1600" dirty="0"/>
              <a:t>telephone</a:t>
            </a:r>
            <a:endParaRPr lang="en-US" sz="1600" dirty="0">
              <a:solidFill>
                <a:srgbClr val="000000"/>
              </a:solidFill>
            </a:endParaRPr>
          </a:p>
          <a:p>
            <a:pPr fontAlgn="b"/>
            <a:r>
              <a:rPr lang="en-US" sz="1600" dirty="0" smtClean="0"/>
              <a:t>DSL</a:t>
            </a:r>
            <a:endParaRPr lang="en-US" sz="1600" dirty="0"/>
          </a:p>
          <a:p>
            <a:pPr fontAlgn="b"/>
            <a:r>
              <a:rPr lang="en-US" sz="1600" dirty="0" smtClean="0"/>
              <a:t>end </a:t>
            </a:r>
            <a:r>
              <a:rPr lang="en-US" sz="1600" dirty="0"/>
              <a:t>devices</a:t>
            </a:r>
          </a:p>
          <a:p>
            <a:pPr fontAlgn="b"/>
            <a:r>
              <a:rPr lang="en-US" sz="1600" dirty="0"/>
              <a:t>extranet</a:t>
            </a:r>
            <a:endParaRPr lang="en-US" sz="1600" dirty="0">
              <a:solidFill>
                <a:srgbClr val="000000"/>
              </a:solidFill>
            </a:endParaRPr>
          </a:p>
          <a:p>
            <a:pPr fontAlgn="b"/>
            <a:r>
              <a:rPr lang="en-US" sz="1600" dirty="0"/>
              <a:t>hardware</a:t>
            </a:r>
          </a:p>
          <a:p>
            <a:pPr fontAlgn="b"/>
            <a:r>
              <a:rPr lang="en-US" sz="1600" dirty="0"/>
              <a:t>intermediary devices</a:t>
            </a:r>
          </a:p>
          <a:p>
            <a:pPr fontAlgn="b"/>
            <a:r>
              <a:rPr lang="en-US" sz="1600" dirty="0"/>
              <a:t>internetworking </a:t>
            </a:r>
            <a:r>
              <a:rPr lang="en-US" sz="1600" dirty="0" smtClean="0"/>
              <a:t>devices</a:t>
            </a:r>
          </a:p>
          <a:p>
            <a:pPr fontAlgn="b"/>
            <a:r>
              <a:rPr lang="en-US" sz="1600" dirty="0"/>
              <a:t>Internet Service Provider (ISP)</a:t>
            </a:r>
            <a:endParaRPr lang="en-US" sz="1600" dirty="0">
              <a:solidFill>
                <a:srgbClr val="000000"/>
              </a:solidFill>
            </a:endParaRPr>
          </a:p>
          <a:p>
            <a:pPr fontAlgn="b"/>
            <a:endParaRPr lang="en-US" sz="1600" dirty="0"/>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smtClean="0"/>
              <a:t>Intranet</a:t>
            </a:r>
            <a:endParaRPr lang="en-US" sz="1600" dirty="0"/>
          </a:p>
          <a:p>
            <a:pPr fontAlgn="b"/>
            <a:r>
              <a:rPr lang="en-US" sz="1600" dirty="0" smtClean="0"/>
              <a:t>leased </a:t>
            </a:r>
            <a:r>
              <a:rPr lang="en-US" sz="1600" dirty="0"/>
              <a:t>lines</a:t>
            </a:r>
          </a:p>
          <a:p>
            <a:pPr fontAlgn="b"/>
            <a:r>
              <a:rPr lang="en-US" sz="1600" dirty="0" smtClean="0"/>
              <a:t>Local </a:t>
            </a:r>
            <a:r>
              <a:rPr lang="en-US" sz="1600" dirty="0"/>
              <a:t>Area Network (LAN)</a:t>
            </a:r>
          </a:p>
          <a:p>
            <a:pPr fontAlgn="b"/>
            <a:r>
              <a:rPr lang="en-US" sz="1600" dirty="0"/>
              <a:t>logical topology diagrams</a:t>
            </a:r>
            <a:endParaRPr lang="en-US" sz="1600" dirty="0">
              <a:solidFill>
                <a:srgbClr val="000000"/>
              </a:solidFill>
            </a:endParaRPr>
          </a:p>
          <a:p>
            <a:pPr fontAlgn="b"/>
            <a:r>
              <a:rPr lang="en-US" sz="1600" dirty="0"/>
              <a:t>medium</a:t>
            </a:r>
            <a:endParaRPr lang="en-US" sz="1600" dirty="0">
              <a:solidFill>
                <a:srgbClr val="000000"/>
              </a:solidFill>
            </a:endParaRPr>
          </a:p>
          <a:p>
            <a:pPr fontAlgn="b"/>
            <a:r>
              <a:rPr lang="en-US" sz="1600" dirty="0" smtClean="0"/>
              <a:t>Metropolitan </a:t>
            </a:r>
            <a:r>
              <a:rPr lang="en-US" sz="1600" dirty="0"/>
              <a:t>Area Network (MAN)</a:t>
            </a:r>
          </a:p>
          <a:p>
            <a:pPr fontAlgn="b"/>
            <a:r>
              <a:rPr lang="en-US" sz="1600" dirty="0"/>
              <a:t>metro Ethernet</a:t>
            </a:r>
            <a:endParaRPr lang="en-US" sz="1600" dirty="0">
              <a:solidFill>
                <a:schemeClr val="bg2"/>
              </a:solidFill>
            </a:endParaRPr>
          </a:p>
          <a:p>
            <a:pPr fontAlgn="b"/>
            <a:r>
              <a:rPr lang="en-US" sz="1600" dirty="0" smtClean="0"/>
              <a:t>network </a:t>
            </a:r>
            <a:r>
              <a:rPr lang="en-US" sz="1600" dirty="0"/>
              <a:t>access devices</a:t>
            </a:r>
          </a:p>
          <a:p>
            <a:pPr fontAlgn="b"/>
            <a:r>
              <a:rPr lang="en-US" sz="1600" dirty="0" smtClean="0"/>
              <a:t>network </a:t>
            </a:r>
            <a:r>
              <a:rPr lang="en-US" sz="1600" dirty="0"/>
              <a:t>interface card (NIC)</a:t>
            </a:r>
          </a:p>
          <a:p>
            <a:pPr fontAlgn="b"/>
            <a:r>
              <a:rPr lang="en-US" sz="1600" dirty="0"/>
              <a:t>network media</a:t>
            </a:r>
          </a:p>
          <a:p>
            <a:pPr fontAlgn="b"/>
            <a:r>
              <a:rPr lang="en-US" sz="1600" dirty="0" smtClean="0"/>
              <a:t>physical </a:t>
            </a:r>
            <a:r>
              <a:rPr lang="en-US" sz="1600" dirty="0"/>
              <a:t>port, interface</a:t>
            </a:r>
            <a:endParaRPr lang="en-US" sz="1600" dirty="0">
              <a:solidFill>
                <a:srgbClr val="000000"/>
              </a:solidFill>
            </a:endParaRPr>
          </a:p>
          <a:p>
            <a:pPr fontAlgn="b"/>
            <a:endParaRPr lang="en-US" sz="1600" dirty="0">
              <a:solidFill>
                <a:schemeClr val="bg2"/>
              </a:solidFill>
            </a:endParaRPr>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physical topology diagrams</a:t>
            </a:r>
          </a:p>
          <a:p>
            <a:pPr fontAlgn="b"/>
            <a:r>
              <a:rPr lang="en-US" sz="1600" dirty="0" smtClean="0"/>
              <a:t>satellite</a:t>
            </a:r>
            <a:endParaRPr lang="en-US" sz="1600" dirty="0"/>
          </a:p>
          <a:p>
            <a:pPr fontAlgn="b"/>
            <a:r>
              <a:rPr lang="en-US" sz="1600" dirty="0" smtClean="0"/>
              <a:t>security </a:t>
            </a:r>
            <a:r>
              <a:rPr lang="en-US" sz="1600" dirty="0"/>
              <a:t>devices</a:t>
            </a:r>
            <a:endParaRPr lang="en-US" sz="1600" dirty="0">
              <a:solidFill>
                <a:srgbClr val="000000"/>
              </a:solidFill>
            </a:endParaRPr>
          </a:p>
          <a:p>
            <a:pPr fontAlgn="b"/>
            <a:r>
              <a:rPr lang="en-US" sz="1600" dirty="0"/>
              <a:t>service provider (SP)</a:t>
            </a:r>
          </a:p>
          <a:p>
            <a:pPr fontAlgn="b"/>
            <a:r>
              <a:rPr lang="en-US" sz="1600" dirty="0" smtClean="0"/>
              <a:t>software</a:t>
            </a:r>
          </a:p>
          <a:p>
            <a:pPr fontAlgn="b"/>
            <a:r>
              <a:rPr lang="en-US" sz="1600" dirty="0"/>
              <a:t>Storage Area Network (SAN</a:t>
            </a:r>
            <a:r>
              <a:rPr lang="en-US" sz="1600" dirty="0" smtClean="0"/>
              <a:t>)</a:t>
            </a:r>
            <a:endParaRPr lang="en-US" sz="1600" dirty="0"/>
          </a:p>
          <a:p>
            <a:pPr fontAlgn="b"/>
            <a:r>
              <a:rPr lang="en-US" sz="1600" dirty="0" err="1"/>
              <a:t>TelePresence</a:t>
            </a:r>
            <a:r>
              <a:rPr lang="en-US" sz="1600" dirty="0"/>
              <a:t> endpoint</a:t>
            </a:r>
            <a:endParaRPr lang="en-US" sz="1600" dirty="0">
              <a:solidFill>
                <a:srgbClr val="000000"/>
              </a:solidFill>
            </a:endParaRPr>
          </a:p>
          <a:p>
            <a:pPr fontAlgn="b"/>
            <a:r>
              <a:rPr lang="en-US" sz="1600" dirty="0" smtClean="0"/>
              <a:t>teleworkers</a:t>
            </a:r>
            <a:endParaRPr lang="en-US" sz="1600" dirty="0"/>
          </a:p>
          <a:p>
            <a:pPr fontAlgn="b"/>
            <a:r>
              <a:rPr lang="en-US" sz="1600" dirty="0" smtClean="0"/>
              <a:t>topology diagram</a:t>
            </a:r>
          </a:p>
          <a:p>
            <a:pPr fontAlgn="b"/>
            <a:r>
              <a:rPr lang="en-US" sz="1600" dirty="0"/>
              <a:t>VoIP </a:t>
            </a:r>
            <a:r>
              <a:rPr lang="en-US" sz="1600" dirty="0" smtClean="0"/>
              <a:t>phones</a:t>
            </a:r>
          </a:p>
          <a:p>
            <a:pPr fontAlgn="b"/>
            <a:r>
              <a:rPr lang="en-US" sz="1600" dirty="0"/>
              <a:t>Wide Area Network (WAN</a:t>
            </a:r>
            <a:r>
              <a:rPr lang="en-US" sz="1600" dirty="0" smtClean="0"/>
              <a:t>)</a:t>
            </a:r>
          </a:p>
          <a:p>
            <a:pPr fontAlgn="b"/>
            <a:r>
              <a:rPr lang="en-US" sz="1600" dirty="0"/>
              <a:t>Wireless LAN (WLAN)</a:t>
            </a:r>
          </a:p>
          <a:p>
            <a:pPr fontAlgn="b"/>
            <a:endParaRPr lang="en-US" sz="1600" dirty="0"/>
          </a:p>
          <a:p>
            <a:pPr fontAlgn="b"/>
            <a:endParaRPr lang="en-US" sz="1600" dirty="0"/>
          </a:p>
          <a:p>
            <a:pPr fontAlgn="b"/>
            <a:endParaRPr lang="en-US" sz="1600" dirty="0"/>
          </a:p>
        </p:txBody>
      </p:sp>
    </p:spTree>
    <p:extLst>
      <p:ext uri="{BB962C8B-B14F-4D97-AF65-F5344CB8AC3E}">
        <p14:creationId xmlns:p14="http://schemas.microsoft.com/office/powerpoint/2010/main" val="914118967"/>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1.3</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76908" y="1358745"/>
            <a:ext cx="2721476" cy="4946358"/>
          </a:xfrm>
        </p:spPr>
        <p:txBody>
          <a:bodyPr/>
          <a:lstStyle/>
          <a:p>
            <a:pPr fontAlgn="b"/>
            <a:r>
              <a:rPr lang="en-US" sz="1600" dirty="0"/>
              <a:t>availability</a:t>
            </a:r>
            <a:endParaRPr lang="en-US" sz="1600" dirty="0">
              <a:solidFill>
                <a:srgbClr val="000000"/>
              </a:solidFill>
            </a:endParaRPr>
          </a:p>
          <a:p>
            <a:pPr fontAlgn="b"/>
            <a:r>
              <a:rPr lang="en-US" sz="1600" dirty="0"/>
              <a:t>circuit switched networks</a:t>
            </a:r>
            <a:endParaRPr lang="en-US" sz="1600" dirty="0">
              <a:solidFill>
                <a:srgbClr val="000000"/>
              </a:solidFill>
            </a:endParaRPr>
          </a:p>
          <a:p>
            <a:pPr fontAlgn="b"/>
            <a:r>
              <a:rPr lang="en-US" sz="1600" dirty="0" smtClean="0"/>
              <a:t>content </a:t>
            </a:r>
            <a:r>
              <a:rPr lang="en-US" sz="1600" dirty="0"/>
              <a:t>security</a:t>
            </a:r>
          </a:p>
          <a:p>
            <a:pPr fontAlgn="b"/>
            <a:r>
              <a:rPr lang="en-US" sz="1600" dirty="0" smtClean="0"/>
              <a:t>converged </a:t>
            </a:r>
            <a:r>
              <a:rPr lang="en-US" sz="1600" dirty="0"/>
              <a:t>network</a:t>
            </a:r>
            <a:endParaRPr lang="en-US" sz="1600" dirty="0">
              <a:solidFill>
                <a:srgbClr val="000000"/>
              </a:solidFill>
            </a:endParaRPr>
          </a:p>
          <a:p>
            <a:pPr fontAlgn="b"/>
            <a:r>
              <a:rPr lang="en-US" sz="1600" dirty="0"/>
              <a:t>data confidentiality</a:t>
            </a:r>
          </a:p>
          <a:p>
            <a:pPr fontAlgn="b"/>
            <a:r>
              <a:rPr lang="en-US" sz="1600" dirty="0" smtClean="0"/>
              <a:t>data </a:t>
            </a:r>
            <a:r>
              <a:rPr lang="en-US" sz="1600" dirty="0"/>
              <a:t>integrity</a:t>
            </a:r>
          </a:p>
          <a:p>
            <a:pPr fontAlgn="b"/>
            <a:r>
              <a:rPr lang="en-US" sz="1600" dirty="0" smtClean="0"/>
              <a:t>delay</a:t>
            </a:r>
            <a:endParaRPr lang="en-US" sz="1600" dirty="0"/>
          </a:p>
          <a:p>
            <a:pPr fontAlgn="b"/>
            <a:r>
              <a:rPr lang="en-US" sz="1600" dirty="0"/>
              <a:t>Denial of Service (</a:t>
            </a:r>
            <a:r>
              <a:rPr lang="en-US" sz="1600" dirty="0" err="1"/>
              <a:t>DoS</a:t>
            </a:r>
            <a:r>
              <a:rPr lang="en-US" sz="1600" dirty="0"/>
              <a:t>)</a:t>
            </a:r>
          </a:p>
          <a:p>
            <a:pPr fontAlgn="b"/>
            <a:r>
              <a:rPr lang="en-US" sz="1600" dirty="0"/>
              <a:t>encrypting data</a:t>
            </a:r>
          </a:p>
          <a:p>
            <a:pPr fontAlgn="b"/>
            <a:endParaRPr lang="en-US" sz="1600" dirty="0"/>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fault tolerance</a:t>
            </a:r>
          </a:p>
          <a:p>
            <a:pPr fontAlgn="b"/>
            <a:r>
              <a:rPr lang="en-US" sz="1600" dirty="0" smtClean="0"/>
              <a:t>hierarchical </a:t>
            </a:r>
            <a:r>
              <a:rPr lang="en-US" sz="1600" dirty="0"/>
              <a:t>layered structure</a:t>
            </a:r>
            <a:endParaRPr lang="en-US" sz="1600" dirty="0">
              <a:solidFill>
                <a:srgbClr val="000000"/>
              </a:solidFill>
            </a:endParaRPr>
          </a:p>
          <a:p>
            <a:pPr fontAlgn="b"/>
            <a:r>
              <a:rPr lang="en-US" sz="1600" dirty="0"/>
              <a:t>intelligent information network</a:t>
            </a:r>
            <a:endParaRPr lang="en-US" sz="1600" dirty="0">
              <a:solidFill>
                <a:srgbClr val="000000"/>
              </a:solidFill>
            </a:endParaRPr>
          </a:p>
          <a:p>
            <a:pPr fontAlgn="b"/>
            <a:r>
              <a:rPr lang="en-US" sz="1600" dirty="0" smtClean="0"/>
              <a:t>network </a:t>
            </a:r>
            <a:r>
              <a:rPr lang="en-US" sz="1600" dirty="0"/>
              <a:t>architecture</a:t>
            </a:r>
            <a:endParaRPr lang="en-US" sz="1600" dirty="0">
              <a:solidFill>
                <a:srgbClr val="000000"/>
              </a:solidFill>
            </a:endParaRPr>
          </a:p>
          <a:p>
            <a:pPr fontAlgn="b"/>
            <a:r>
              <a:rPr lang="en-US" sz="1600" dirty="0"/>
              <a:t>network bandwidth</a:t>
            </a:r>
          </a:p>
          <a:p>
            <a:pPr fontAlgn="b"/>
            <a:r>
              <a:rPr lang="en-US" sz="1600" dirty="0" smtClean="0"/>
              <a:t>network </a:t>
            </a:r>
            <a:r>
              <a:rPr lang="en-US" sz="1600" dirty="0"/>
              <a:t>congestion</a:t>
            </a:r>
          </a:p>
          <a:p>
            <a:pPr fontAlgn="b"/>
            <a:r>
              <a:rPr lang="en-US" sz="1600" dirty="0"/>
              <a:t>network infrastructure security</a:t>
            </a:r>
          </a:p>
          <a:p>
            <a:pPr fontAlgn="b"/>
            <a:endParaRPr lang="en-US" sz="1600" dirty="0">
              <a:solidFill>
                <a:schemeClr val="bg2"/>
              </a:solidFill>
            </a:endParaRPr>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packet loss</a:t>
            </a:r>
          </a:p>
          <a:p>
            <a:pPr fontAlgn="b"/>
            <a:r>
              <a:rPr lang="en-US" sz="1600" dirty="0" smtClean="0"/>
              <a:t>packet </a:t>
            </a:r>
            <a:r>
              <a:rPr lang="en-US" sz="1600" dirty="0"/>
              <a:t>switched networks</a:t>
            </a:r>
          </a:p>
          <a:p>
            <a:pPr fontAlgn="b"/>
            <a:r>
              <a:rPr lang="en-US" sz="1600" dirty="0"/>
              <a:t>packets</a:t>
            </a:r>
          </a:p>
          <a:p>
            <a:pPr fontAlgn="b"/>
            <a:r>
              <a:rPr lang="en-US" sz="1600" dirty="0"/>
              <a:t>Quality of Service (</a:t>
            </a:r>
            <a:r>
              <a:rPr lang="en-US" sz="1600" dirty="0" err="1"/>
              <a:t>QoS</a:t>
            </a:r>
            <a:r>
              <a:rPr lang="en-US" sz="1600" dirty="0"/>
              <a:t>)</a:t>
            </a:r>
          </a:p>
          <a:p>
            <a:pPr fontAlgn="b"/>
            <a:r>
              <a:rPr lang="en-US" sz="1600" dirty="0"/>
              <a:t>queue</a:t>
            </a:r>
          </a:p>
          <a:p>
            <a:pPr fontAlgn="b"/>
            <a:r>
              <a:rPr lang="en-US" sz="1600" dirty="0" smtClean="0"/>
              <a:t>redundancy</a:t>
            </a:r>
            <a:endParaRPr lang="en-US" sz="1600" dirty="0"/>
          </a:p>
          <a:p>
            <a:pPr fontAlgn="b"/>
            <a:r>
              <a:rPr lang="en-US" sz="1600" dirty="0" smtClean="0"/>
              <a:t>routing function</a:t>
            </a:r>
          </a:p>
          <a:p>
            <a:pPr fontAlgn="b"/>
            <a:r>
              <a:rPr lang="en-US" sz="1600" dirty="0" smtClean="0"/>
              <a:t>scalability</a:t>
            </a:r>
          </a:p>
          <a:p>
            <a:pPr fontAlgn="b"/>
            <a:r>
              <a:rPr lang="en-US" sz="1600" dirty="0"/>
              <a:t>user authentication</a:t>
            </a:r>
          </a:p>
          <a:p>
            <a:pPr fontAlgn="b"/>
            <a:endParaRPr lang="en-US" sz="1600" dirty="0"/>
          </a:p>
          <a:p>
            <a:pPr fontAlgn="b"/>
            <a:endParaRPr lang="en-US" sz="1600" dirty="0">
              <a:solidFill>
                <a:srgbClr val="000000"/>
              </a:solidFill>
            </a:endParaRPr>
          </a:p>
          <a:p>
            <a:pPr fontAlgn="b"/>
            <a:endParaRPr lang="en-US" sz="1600" dirty="0"/>
          </a:p>
          <a:p>
            <a:pPr fontAlgn="b"/>
            <a:endParaRPr lang="en-US" sz="1600" dirty="0"/>
          </a:p>
          <a:p>
            <a:pPr fontAlgn="b"/>
            <a:endParaRPr lang="en-US" sz="1600" dirty="0"/>
          </a:p>
        </p:txBody>
      </p:sp>
    </p:spTree>
    <p:extLst>
      <p:ext uri="{BB962C8B-B14F-4D97-AF65-F5344CB8AC3E}">
        <p14:creationId xmlns:p14="http://schemas.microsoft.com/office/powerpoint/2010/main" val="4196614789"/>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1.4</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76908" y="1358745"/>
            <a:ext cx="2721476" cy="4946358"/>
          </a:xfrm>
        </p:spPr>
        <p:txBody>
          <a:bodyPr/>
          <a:lstStyle/>
          <a:p>
            <a:pPr fontAlgn="b"/>
            <a:r>
              <a:rPr lang="en-US" sz="1600" dirty="0"/>
              <a:t>access control lists (ACL)</a:t>
            </a:r>
          </a:p>
          <a:p>
            <a:pPr fontAlgn="b"/>
            <a:r>
              <a:rPr lang="en-US" sz="1600" dirty="0"/>
              <a:t>adware</a:t>
            </a:r>
          </a:p>
          <a:p>
            <a:pPr fontAlgn="b"/>
            <a:r>
              <a:rPr lang="en-US" sz="1600" dirty="0" smtClean="0"/>
              <a:t>Bring </a:t>
            </a:r>
            <a:r>
              <a:rPr lang="en-US" sz="1600" dirty="0"/>
              <a:t>Your Own Deice (BYOD)</a:t>
            </a:r>
            <a:endParaRPr lang="en-US" sz="1600" dirty="0">
              <a:solidFill>
                <a:srgbClr val="000000"/>
              </a:solidFill>
            </a:endParaRPr>
          </a:p>
          <a:p>
            <a:pPr fontAlgn="b"/>
            <a:r>
              <a:rPr lang="en-US" sz="1600" dirty="0"/>
              <a:t>cloud computing</a:t>
            </a:r>
            <a:endParaRPr lang="en-US" sz="1600" dirty="0">
              <a:solidFill>
                <a:srgbClr val="000000"/>
              </a:solidFill>
            </a:endParaRPr>
          </a:p>
          <a:p>
            <a:pPr fontAlgn="b"/>
            <a:r>
              <a:rPr lang="en-US" sz="1600" dirty="0"/>
              <a:t>data centers</a:t>
            </a:r>
          </a:p>
          <a:p>
            <a:pPr fontAlgn="b"/>
            <a:r>
              <a:rPr lang="en-US" sz="1600" dirty="0"/>
              <a:t>data interception and theft</a:t>
            </a:r>
          </a:p>
          <a:p>
            <a:pPr fontAlgn="b"/>
            <a:r>
              <a:rPr lang="en-US" sz="1600" dirty="0"/>
              <a:t>hacker attacks</a:t>
            </a:r>
          </a:p>
          <a:p>
            <a:pPr fontAlgn="b"/>
            <a:r>
              <a:rPr lang="en-US" sz="1600" dirty="0"/>
              <a:t>identity theft</a:t>
            </a:r>
            <a:endParaRPr lang="en-US" sz="1600" dirty="0">
              <a:solidFill>
                <a:srgbClr val="000000"/>
              </a:solidFill>
            </a:endParaRPr>
          </a:p>
          <a:p>
            <a:pPr fontAlgn="b"/>
            <a:r>
              <a:rPr lang="en-US" sz="1600" dirty="0"/>
              <a:t>intrusion prevention systems (IPS)</a:t>
            </a:r>
          </a:p>
          <a:p>
            <a:pPr fontAlgn="b"/>
            <a:endParaRPr lang="en-US" sz="1600" dirty="0"/>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multiple layers of security</a:t>
            </a:r>
          </a:p>
          <a:p>
            <a:pPr fontAlgn="b"/>
            <a:r>
              <a:rPr lang="en-US" sz="1600" dirty="0"/>
              <a:t>multitasking</a:t>
            </a:r>
          </a:p>
          <a:p>
            <a:pPr fontAlgn="b"/>
            <a:r>
              <a:rPr lang="en-US" sz="1600" dirty="0" smtClean="0"/>
              <a:t>online collaboration</a:t>
            </a:r>
          </a:p>
          <a:p>
            <a:pPr fontAlgn="b"/>
            <a:r>
              <a:rPr lang="en-US" sz="1600" dirty="0" smtClean="0"/>
              <a:t>person-to-person </a:t>
            </a:r>
            <a:r>
              <a:rPr lang="en-US" sz="1600" dirty="0"/>
              <a:t>video </a:t>
            </a:r>
            <a:r>
              <a:rPr lang="en-US" sz="1600" dirty="0" smtClean="0"/>
              <a:t>calling</a:t>
            </a:r>
          </a:p>
          <a:p>
            <a:pPr fontAlgn="b"/>
            <a:r>
              <a:rPr lang="en-US" sz="1600" dirty="0"/>
              <a:t>powerline networking</a:t>
            </a:r>
            <a:endParaRPr lang="en-US" sz="1600" dirty="0">
              <a:solidFill>
                <a:srgbClr val="000000"/>
              </a:solidFill>
            </a:endParaRPr>
          </a:p>
          <a:p>
            <a:pPr fontAlgn="b"/>
            <a:r>
              <a:rPr lang="en-US" sz="1600" dirty="0" smtClean="0"/>
              <a:t>server </a:t>
            </a:r>
            <a:r>
              <a:rPr lang="en-US" sz="1600" dirty="0"/>
              <a:t>clusters</a:t>
            </a:r>
          </a:p>
          <a:p>
            <a:pPr fontAlgn="b"/>
            <a:r>
              <a:rPr lang="en-US" sz="1600" dirty="0" smtClean="0"/>
              <a:t>server </a:t>
            </a:r>
            <a:r>
              <a:rPr lang="en-US" sz="1600" dirty="0"/>
              <a:t>farms</a:t>
            </a:r>
          </a:p>
          <a:p>
            <a:pPr fontAlgn="b"/>
            <a:r>
              <a:rPr lang="en-US" sz="1600" dirty="0" smtClean="0"/>
              <a:t>smart </a:t>
            </a:r>
            <a:r>
              <a:rPr lang="en-US" sz="1600" dirty="0"/>
              <a:t>home technology</a:t>
            </a:r>
            <a:endParaRPr lang="en-US" sz="1600" dirty="0">
              <a:solidFill>
                <a:srgbClr val="000000"/>
              </a:solidFill>
            </a:endParaRPr>
          </a:p>
          <a:p>
            <a:pPr fontAlgn="b"/>
            <a:r>
              <a:rPr lang="en-US" sz="1600" dirty="0"/>
              <a:t>spyware</a:t>
            </a:r>
          </a:p>
          <a:p>
            <a:pPr fontAlgn="b"/>
            <a:r>
              <a:rPr lang="en-US" sz="1600" dirty="0" smtClean="0"/>
              <a:t>Trojan </a:t>
            </a:r>
            <a:r>
              <a:rPr lang="en-US" sz="1600" dirty="0"/>
              <a:t>horses</a:t>
            </a:r>
          </a:p>
          <a:p>
            <a:pPr fontAlgn="b"/>
            <a:endParaRPr lang="en-US" sz="1600" dirty="0"/>
          </a:p>
          <a:p>
            <a:pPr fontAlgn="b"/>
            <a:endParaRPr lang="en-US" sz="1600" dirty="0">
              <a:solidFill>
                <a:srgbClr val="000000"/>
              </a:solidFill>
            </a:endParaRPr>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video conferencing</a:t>
            </a:r>
          </a:p>
          <a:p>
            <a:pPr fontAlgn="b"/>
            <a:r>
              <a:rPr lang="en-US" sz="1600" dirty="0" smtClean="0"/>
              <a:t>virtual </a:t>
            </a:r>
            <a:r>
              <a:rPr lang="en-US" sz="1600" dirty="0"/>
              <a:t>private networks (VPNs)</a:t>
            </a:r>
            <a:endParaRPr lang="en-US" sz="1600" dirty="0">
              <a:solidFill>
                <a:srgbClr val="000000"/>
              </a:solidFill>
            </a:endParaRPr>
          </a:p>
          <a:p>
            <a:pPr fontAlgn="b"/>
            <a:r>
              <a:rPr lang="en-US" sz="1600" dirty="0" smtClean="0"/>
              <a:t>virtualization</a:t>
            </a:r>
            <a:endParaRPr lang="en-US" sz="1600" dirty="0">
              <a:solidFill>
                <a:srgbClr val="000000"/>
              </a:solidFill>
            </a:endParaRPr>
          </a:p>
          <a:p>
            <a:pPr fontAlgn="b"/>
            <a:r>
              <a:rPr lang="en-US" sz="1600" dirty="0"/>
              <a:t>viruses</a:t>
            </a:r>
          </a:p>
          <a:p>
            <a:pPr fontAlgn="b"/>
            <a:r>
              <a:rPr lang="en-US" sz="1600" dirty="0"/>
              <a:t>wireless broadband service</a:t>
            </a:r>
            <a:endParaRPr lang="en-US" sz="1600" dirty="0">
              <a:solidFill>
                <a:srgbClr val="000000"/>
              </a:solidFill>
            </a:endParaRPr>
          </a:p>
          <a:p>
            <a:pPr fontAlgn="b"/>
            <a:r>
              <a:rPr lang="en-US" sz="1600" dirty="0" smtClean="0"/>
              <a:t>wireless </a:t>
            </a:r>
            <a:r>
              <a:rPr lang="en-US" sz="1600" dirty="0"/>
              <a:t>internet service provider (WISP)</a:t>
            </a:r>
          </a:p>
          <a:p>
            <a:pPr fontAlgn="b"/>
            <a:r>
              <a:rPr lang="en-US" sz="1600" dirty="0"/>
              <a:t>wireless local area networks (WLAN)</a:t>
            </a:r>
          </a:p>
          <a:p>
            <a:pPr fontAlgn="b"/>
            <a:r>
              <a:rPr lang="en-US" sz="1600" dirty="0" smtClean="0"/>
              <a:t>worms</a:t>
            </a:r>
            <a:endParaRPr lang="en-US" sz="1600" dirty="0"/>
          </a:p>
          <a:p>
            <a:pPr fontAlgn="b"/>
            <a:r>
              <a:rPr lang="en-US" sz="1600" dirty="0" smtClean="0"/>
              <a:t>zero-day </a:t>
            </a:r>
            <a:r>
              <a:rPr lang="en-US" sz="1600" dirty="0"/>
              <a:t>attacks</a:t>
            </a:r>
          </a:p>
          <a:p>
            <a:pPr fontAlgn="b"/>
            <a:endParaRPr lang="en-US" sz="1600" dirty="0"/>
          </a:p>
          <a:p>
            <a:pPr fontAlgn="b"/>
            <a:endParaRPr lang="en-US" sz="1600" dirty="0">
              <a:solidFill>
                <a:srgbClr val="000000"/>
              </a:solidFill>
            </a:endParaRPr>
          </a:p>
          <a:p>
            <a:pPr fontAlgn="b"/>
            <a:endParaRPr lang="en-US" sz="1600" dirty="0"/>
          </a:p>
          <a:p>
            <a:pPr fontAlgn="b"/>
            <a:endParaRPr lang="en-US" sz="1600" dirty="0"/>
          </a:p>
          <a:p>
            <a:pPr fontAlgn="b"/>
            <a:endParaRPr lang="en-US" sz="1600" dirty="0"/>
          </a:p>
        </p:txBody>
      </p:sp>
    </p:spTree>
    <p:extLst>
      <p:ext uri="{BB962C8B-B14F-4D97-AF65-F5344CB8AC3E}">
        <p14:creationId xmlns:p14="http://schemas.microsoft.com/office/powerpoint/2010/main" val="361685942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Globally Connected</a:t>
            </a:r>
            <a:r>
              <a:rPr lang="en-US" dirty="0">
                <a:latin typeface="Arial" charset="0"/>
              </a:rPr>
              <a:t/>
            </a:r>
            <a:br>
              <a:rPr lang="en-US" dirty="0">
                <a:latin typeface="Arial" charset="0"/>
              </a:rPr>
            </a:br>
            <a:r>
              <a:rPr lang="en-US" dirty="0" smtClean="0">
                <a:latin typeface="Arial" charset="0"/>
              </a:rPr>
              <a:t>Providing Resources in a Network</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869029" cy="5093780"/>
          </a:xfrm>
        </p:spPr>
        <p:txBody>
          <a:bodyPr/>
          <a:lstStyle/>
          <a:p>
            <a:r>
              <a:rPr lang="en-US" sz="2000" dirty="0" smtClean="0"/>
              <a:t>Networks of Many Sizes</a:t>
            </a:r>
          </a:p>
          <a:p>
            <a:pPr marL="742950" lvl="1" indent="-285750"/>
            <a:r>
              <a:rPr lang="en-US" sz="1600" dirty="0"/>
              <a:t>Small Home / Office Networks</a:t>
            </a:r>
          </a:p>
          <a:p>
            <a:pPr marL="742950" lvl="1" indent="-285750"/>
            <a:r>
              <a:rPr lang="en-US" sz="1600" dirty="0"/>
              <a:t>Medium to Large Networks</a:t>
            </a:r>
          </a:p>
          <a:p>
            <a:pPr marL="742950" lvl="1" indent="-285750"/>
            <a:r>
              <a:rPr lang="en-US" sz="1600" dirty="0"/>
              <a:t>World Wide </a:t>
            </a:r>
            <a:r>
              <a:rPr lang="en-US" sz="1600" dirty="0" smtClean="0"/>
              <a:t>Network</a:t>
            </a:r>
          </a:p>
          <a:p>
            <a:r>
              <a:rPr lang="en-US" sz="2000" dirty="0" smtClean="0"/>
              <a:t>Clients and Servers</a:t>
            </a:r>
          </a:p>
          <a:p>
            <a:pPr marL="742950" lvl="1" indent="-285750">
              <a:buFont typeface="Arial" panose="020B0604020202020204" pitchFamily="34" charset="0"/>
              <a:buChar char="•"/>
            </a:pPr>
            <a:r>
              <a:rPr lang="en-US" sz="1600" dirty="0" smtClean="0"/>
              <a:t>Clients request and display information</a:t>
            </a:r>
          </a:p>
          <a:p>
            <a:pPr marL="742950" lvl="1" indent="-285750">
              <a:buFont typeface="Arial" panose="020B0604020202020204" pitchFamily="34" charset="0"/>
              <a:buChar char="•"/>
            </a:pPr>
            <a:r>
              <a:rPr lang="en-US" sz="1600" dirty="0" smtClean="0"/>
              <a:t>Servers provide information to other devices on the network</a:t>
            </a:r>
            <a:endParaRPr lang="en-US" sz="1600" dirty="0"/>
          </a:p>
          <a:p>
            <a:r>
              <a:rPr lang="en-US" sz="2000" dirty="0" smtClean="0"/>
              <a:t>Peer-to-Peer</a:t>
            </a:r>
          </a:p>
          <a:p>
            <a:pPr marL="742950" lvl="1" indent="-285750">
              <a:buFont typeface="Arial" panose="020B0604020202020204" pitchFamily="34" charset="0"/>
              <a:buChar char="•"/>
            </a:pPr>
            <a:r>
              <a:rPr lang="en-US" sz="1600" dirty="0" smtClean="0"/>
              <a:t>Computers can be both server and client at the same time.</a:t>
            </a:r>
          </a:p>
          <a:p>
            <a:pPr marL="742950" lvl="1" indent="-285750">
              <a:buFont typeface="Arial" panose="020B0604020202020204" pitchFamily="34" charset="0"/>
              <a:buChar char="•"/>
            </a:pPr>
            <a:r>
              <a:rPr lang="en-US" sz="1600" dirty="0" smtClean="0"/>
              <a:t>What are the advantages?</a:t>
            </a:r>
            <a:endParaRPr lang="en-US" sz="1600" dirty="0"/>
          </a:p>
          <a:p>
            <a:pPr marL="742950" lvl="1" indent="-285750">
              <a:buFont typeface="Arial" panose="020B0604020202020204" pitchFamily="34" charset="0"/>
              <a:buChar char="•"/>
            </a:pPr>
            <a:r>
              <a:rPr lang="en-US" sz="1600" dirty="0" smtClean="0"/>
              <a:t>What are the disadvantages?</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82139" y="1939906"/>
            <a:ext cx="3883886" cy="256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3818762" y="4802766"/>
            <a:ext cx="4877755" cy="1622559"/>
          </a:xfrm>
          <a:prstGeom prst="rect">
            <a:avLst/>
          </a:prstGeom>
        </p:spPr>
      </p:pic>
    </p:spTree>
    <p:extLst>
      <p:ext uri="{BB962C8B-B14F-4D97-AF65-F5344CB8AC3E}">
        <p14:creationId xmlns:p14="http://schemas.microsoft.com/office/powerpoint/2010/main" val="270003087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Globally </a:t>
            </a:r>
            <a:r>
              <a:rPr lang="en-US" sz="1800" dirty="0" smtClean="0">
                <a:latin typeface="Arial" charset="0"/>
              </a:rPr>
              <a:t>Connected</a:t>
            </a:r>
            <a:r>
              <a:rPr lang="en-US" dirty="0">
                <a:latin typeface="Arial" charset="0"/>
              </a:rPr>
              <a:t/>
            </a:r>
            <a:br>
              <a:rPr lang="en-US" dirty="0">
                <a:latin typeface="Arial" charset="0"/>
              </a:rPr>
            </a:br>
            <a:r>
              <a:rPr lang="en-US" sz="2800" dirty="0">
                <a:latin typeface="Arial" charset="0"/>
              </a:rPr>
              <a:t>Networking </a:t>
            </a:r>
            <a:r>
              <a:rPr lang="en-US" sz="2800" dirty="0" smtClean="0">
                <a:latin typeface="Arial" charset="0"/>
              </a:rPr>
              <a:t>Collaboration Tool – Class Activity</a:t>
            </a:r>
            <a:endParaRPr lang="en-US" sz="2800" dirty="0">
              <a:solidFill>
                <a:srgbClr val="00B0F0"/>
              </a:solidFill>
              <a:latin typeface="Arial" charset="0"/>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19022" y="1555373"/>
            <a:ext cx="5321847" cy="3991385"/>
          </a:xfrm>
        </p:spPr>
      </p:pic>
      <p:sp>
        <p:nvSpPr>
          <p:cNvPr id="8" name="TextBox 7"/>
          <p:cNvSpPr txBox="1"/>
          <p:nvPr/>
        </p:nvSpPr>
        <p:spPr>
          <a:xfrm>
            <a:off x="0" y="5869539"/>
            <a:ext cx="9116598" cy="424732"/>
          </a:xfrm>
          <a:prstGeom prst="rect">
            <a:avLst/>
          </a:prstGeom>
          <a:noFill/>
        </p:spPr>
        <p:txBody>
          <a:bodyPr wrap="none" rtlCol="0">
            <a:spAutoFit/>
          </a:bodyPr>
          <a:lstStyle/>
          <a:p>
            <a:r>
              <a:rPr lang="en-US" dirty="0" smtClean="0"/>
              <a:t>See the activity file on my website and listen for further instruction</a:t>
            </a:r>
            <a:endParaRPr lang="en-US" dirty="0"/>
          </a:p>
        </p:txBody>
      </p:sp>
    </p:spTree>
    <p:extLst>
      <p:ext uri="{BB962C8B-B14F-4D97-AF65-F5344CB8AC3E}">
        <p14:creationId xmlns:p14="http://schemas.microsoft.com/office/powerpoint/2010/main" val="85042814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1.2  LANs, WANs, and the Internet</a:t>
            </a:r>
            <a:endParaRPr lang="en-US" sz="2400" dirty="0">
              <a:solidFill>
                <a:srgbClr val="00B0F0"/>
              </a:solidFill>
            </a:endParaRPr>
          </a:p>
        </p:txBody>
      </p:sp>
    </p:spTree>
    <p:extLst>
      <p:ext uri="{BB962C8B-B14F-4D97-AF65-F5344CB8AC3E}">
        <p14:creationId xmlns:p14="http://schemas.microsoft.com/office/powerpoint/2010/main" val="156569244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LANs, WANs, and the Internet</a:t>
            </a:r>
            <a:r>
              <a:rPr lang="en-US" dirty="0">
                <a:latin typeface="Arial" charset="0"/>
              </a:rPr>
              <a:t/>
            </a:r>
            <a:br>
              <a:rPr lang="en-US" dirty="0">
                <a:latin typeface="Arial" charset="0"/>
              </a:rPr>
            </a:br>
            <a:r>
              <a:rPr lang="en-US" dirty="0" smtClean="0">
                <a:latin typeface="Arial" charset="0"/>
              </a:rPr>
              <a:t>Network Components</a:t>
            </a:r>
            <a:endParaRPr lang="en-US" dirty="0">
              <a:solidFill>
                <a:srgbClr val="00B0F0"/>
              </a:solidFill>
              <a:latin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9011" y="1232592"/>
            <a:ext cx="5043724" cy="305114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841" y="4147781"/>
            <a:ext cx="3799032" cy="223216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8436" y="4147781"/>
            <a:ext cx="4277590" cy="2601694"/>
          </a:xfrm>
          <a:prstGeom prst="rect">
            <a:avLst/>
          </a:prstGeom>
        </p:spPr>
      </p:pic>
      <p:sp>
        <p:nvSpPr>
          <p:cNvPr id="7" name="TextBox 6"/>
          <p:cNvSpPr txBox="1"/>
          <p:nvPr/>
        </p:nvSpPr>
        <p:spPr>
          <a:xfrm>
            <a:off x="3565848" y="1611605"/>
            <a:ext cx="1350050" cy="424732"/>
          </a:xfrm>
          <a:prstGeom prst="rect">
            <a:avLst/>
          </a:prstGeom>
          <a:noFill/>
        </p:spPr>
        <p:txBody>
          <a:bodyPr wrap="none" rtlCol="0">
            <a:spAutoFit/>
          </a:bodyPr>
          <a:lstStyle/>
          <a:p>
            <a:r>
              <a:rPr lang="en-US" b="1" dirty="0" smtClean="0"/>
              <a:t>Devices</a:t>
            </a:r>
            <a:endParaRPr lang="en-US" b="1" dirty="0"/>
          </a:p>
        </p:txBody>
      </p:sp>
      <p:sp>
        <p:nvSpPr>
          <p:cNvPr id="10" name="TextBox 9"/>
          <p:cNvSpPr txBox="1"/>
          <p:nvPr/>
        </p:nvSpPr>
        <p:spPr>
          <a:xfrm>
            <a:off x="1813007" y="4257895"/>
            <a:ext cx="1056701" cy="424732"/>
          </a:xfrm>
          <a:prstGeom prst="rect">
            <a:avLst/>
          </a:prstGeom>
          <a:noFill/>
        </p:spPr>
        <p:txBody>
          <a:bodyPr wrap="none" rtlCol="0">
            <a:spAutoFit/>
          </a:bodyPr>
          <a:lstStyle/>
          <a:p>
            <a:r>
              <a:rPr lang="en-US" b="1" dirty="0" smtClean="0"/>
              <a:t>Media</a:t>
            </a:r>
            <a:endParaRPr lang="en-US" b="1" dirty="0"/>
          </a:p>
        </p:txBody>
      </p:sp>
      <p:sp>
        <p:nvSpPr>
          <p:cNvPr id="11" name="TextBox 10"/>
          <p:cNvSpPr txBox="1"/>
          <p:nvPr/>
        </p:nvSpPr>
        <p:spPr>
          <a:xfrm>
            <a:off x="6863484" y="3561808"/>
            <a:ext cx="1452642" cy="424732"/>
          </a:xfrm>
          <a:prstGeom prst="rect">
            <a:avLst/>
          </a:prstGeom>
          <a:noFill/>
        </p:spPr>
        <p:txBody>
          <a:bodyPr wrap="none" rtlCol="0">
            <a:spAutoFit/>
          </a:bodyPr>
          <a:lstStyle/>
          <a:p>
            <a:r>
              <a:rPr lang="en-US" b="1" dirty="0" smtClean="0"/>
              <a:t>Services</a:t>
            </a:r>
            <a:endParaRPr lang="en-US" b="1" dirty="0"/>
          </a:p>
        </p:txBody>
      </p:sp>
    </p:spTree>
    <p:extLst>
      <p:ext uri="{BB962C8B-B14F-4D97-AF65-F5344CB8AC3E}">
        <p14:creationId xmlns:p14="http://schemas.microsoft.com/office/powerpoint/2010/main" val="3130106337"/>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26016</TotalTime>
  <Pages>28</Pages>
  <Words>2660</Words>
  <Application>Microsoft Office PowerPoint</Application>
  <PresentationFormat>On-screen Show (4:3)</PresentationFormat>
  <Paragraphs>457</Paragraphs>
  <Slides>52</Slides>
  <Notes>51</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ＭＳ Ｐゴシック</vt:lpstr>
      <vt:lpstr>Arial</vt:lpstr>
      <vt:lpstr>Courier New</vt:lpstr>
      <vt:lpstr>Wingdings</vt:lpstr>
      <vt:lpstr>PPT-TMPLT-WHT_C</vt:lpstr>
      <vt:lpstr>NetAcad-4F_PPT-WHT_060408</vt:lpstr>
      <vt:lpstr>PowerPoint Presentation</vt:lpstr>
      <vt:lpstr>Chapter 1: Explore the Network</vt:lpstr>
      <vt:lpstr>Chapter 1 - Sections &amp; Objectives</vt:lpstr>
      <vt:lpstr>1.1  Globally Connected</vt:lpstr>
      <vt:lpstr>Globally Connected Networking Today</vt:lpstr>
      <vt:lpstr>Globally Connected Providing Resources in a Network</vt:lpstr>
      <vt:lpstr>Globally Connected Networking Collaboration Tool – Class Activity</vt:lpstr>
      <vt:lpstr>1.2  LANs, WANs, and the Internet</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Network Components</vt:lpstr>
      <vt:lpstr>LANs, WANs, and the Internet LANs and WANs</vt:lpstr>
      <vt:lpstr>LANs, WANs, and the Internet LANs and WANs</vt:lpstr>
      <vt:lpstr>LANs, WANs, and the Internet The Internet, Intranets, and Extranets</vt:lpstr>
      <vt:lpstr>LANs, WANs, and the Internet The Internet, Intranets, and Extranets</vt:lpstr>
      <vt:lpstr>LANs, WANs, and the Internet Internet Connections</vt:lpstr>
      <vt:lpstr>LANs, WANs, and the Internet Internet Connections – Home &amp; Small Office</vt:lpstr>
      <vt:lpstr>LANs, WANs, and the Internet Internet Connections – Business</vt:lpstr>
      <vt:lpstr>Globally Connected Packet Tracer – Lab Activity 1.1 and 1.2</vt:lpstr>
      <vt:lpstr>1.3  The Network as a Platform</vt:lpstr>
      <vt:lpstr>The Network as a Platform Converged Networks</vt:lpstr>
      <vt:lpstr>The Network as a Platform Converged Networks</vt:lpstr>
      <vt:lpstr>The Network as a Platform Reliable Network</vt:lpstr>
      <vt:lpstr>The Network as a Platform Reliable Network – Fault Tolerance</vt:lpstr>
      <vt:lpstr>The Network as a Platform Reliable Network – Scalability</vt:lpstr>
      <vt:lpstr>The Network as a Platform Reliable Network – Quality of Service</vt:lpstr>
      <vt:lpstr>The Network as a Platform Reliable Network – Security</vt:lpstr>
      <vt:lpstr>The Network as a Platform Reliable Network – End-of-Segment Checkup</vt:lpstr>
      <vt:lpstr>1.4 The Changing Network Environment</vt:lpstr>
      <vt:lpstr>The Changing Network Environment Network Trends</vt:lpstr>
      <vt:lpstr>The Changing Network Environment Network Trends – Bring Your Own Device</vt:lpstr>
      <vt:lpstr>The Changing Network Environment Network Trends – Online Collaboration</vt:lpstr>
      <vt:lpstr>The Changing Network Environment Network Trends – Video Communications</vt:lpstr>
      <vt:lpstr>The Changing Network Environment Network Trends – Cloud Computing</vt:lpstr>
      <vt:lpstr>The Changing Network Environment Networking Technologies for the Home</vt:lpstr>
      <vt:lpstr>The Changing Network Environment Network Security</vt:lpstr>
      <vt:lpstr>The Changing Network Environment Network Architecture</vt:lpstr>
      <vt:lpstr>1.5  Chapter Summary</vt:lpstr>
      <vt:lpstr>Chapter Summary Summary</vt:lpstr>
      <vt:lpstr>PowerPoint Presentation</vt:lpstr>
      <vt:lpstr>PowerPoint Presentation</vt:lpstr>
      <vt:lpstr>Section 1.1 New Terms and Commands</vt:lpstr>
      <vt:lpstr>Section 1.2 New Terms and Commands</vt:lpstr>
      <vt:lpstr>Section 1.3 New Terms and Commands</vt:lpstr>
      <vt:lpstr>Section 1.4 New Terms and Commands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Edper Castro</cp:lastModifiedBy>
  <cp:revision>935</cp:revision>
  <cp:lastPrinted>1999-01-27T00:54:54Z</cp:lastPrinted>
  <dcterms:created xsi:type="dcterms:W3CDTF">2006-10-23T15:07:30Z</dcterms:created>
  <dcterms:modified xsi:type="dcterms:W3CDTF">2017-03-06T04:01:30Z</dcterms:modified>
</cp:coreProperties>
</file>